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9"/>
  </p:notesMasterIdLst>
  <p:sldIdLst>
    <p:sldId id="515" r:id="rId2"/>
    <p:sldId id="263" r:id="rId3"/>
    <p:sldId id="257" r:id="rId4"/>
    <p:sldId id="264" r:id="rId5"/>
    <p:sldId id="265" r:id="rId6"/>
    <p:sldId id="266" r:id="rId7"/>
    <p:sldId id="543" r:id="rId8"/>
    <p:sldId id="268" r:id="rId9"/>
    <p:sldId id="544" r:id="rId10"/>
    <p:sldId id="270" r:id="rId11"/>
    <p:sldId id="258" r:id="rId12"/>
    <p:sldId id="271" r:id="rId13"/>
    <p:sldId id="277" r:id="rId14"/>
    <p:sldId id="303" r:id="rId15"/>
    <p:sldId id="304" r:id="rId16"/>
    <p:sldId id="305" r:id="rId17"/>
    <p:sldId id="30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529" r:id="rId27"/>
    <p:sldId id="301" r:id="rId28"/>
    <p:sldId id="528" r:id="rId29"/>
    <p:sldId id="530" r:id="rId30"/>
    <p:sldId id="307" r:id="rId31"/>
    <p:sldId id="261" r:id="rId32"/>
    <p:sldId id="531" r:id="rId33"/>
    <p:sldId id="274" r:id="rId34"/>
    <p:sldId id="532" r:id="rId35"/>
    <p:sldId id="300" r:id="rId36"/>
    <p:sldId id="541" r:id="rId37"/>
    <p:sldId id="542" r:id="rId38"/>
    <p:sldId id="538" r:id="rId39"/>
    <p:sldId id="534" r:id="rId40"/>
    <p:sldId id="540" r:id="rId41"/>
    <p:sldId id="535" r:id="rId42"/>
    <p:sldId id="269" r:id="rId43"/>
    <p:sldId id="310" r:id="rId44"/>
    <p:sldId id="539" r:id="rId45"/>
    <p:sldId id="309" r:id="rId46"/>
    <p:sldId id="536" r:id="rId47"/>
    <p:sldId id="2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98"/>
    <p:restoredTop sz="94673"/>
  </p:normalViewPr>
  <p:slideViewPr>
    <p:cSldViewPr snapToGrid="0" snapToObjects="1">
      <p:cViewPr varScale="1">
        <p:scale>
          <a:sx n="99" d="100"/>
          <a:sy n="99" d="100"/>
        </p:scale>
        <p:origin x="20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74802-55CA-9B40-9191-B744CF71FA91}" type="datetimeFigureOut">
              <a:rPr lang="en-US" smtClean="0"/>
              <a:t>11/9/25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17382-AF21-B944-B920-FDC9945344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8fb9573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8fb9573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42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https://genome.sph.umich.edu/wiki/</a:t>
            </a:r>
            <a:r>
              <a:rPr lang="en-US" dirty="0" err="1"/>
              <a:t>Variant_Normalization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Parsimony means representing a variant in as few nucleotides as possible without reducing the length of any allele to 0.</a:t>
            </a:r>
          </a:p>
          <a:p>
            <a:endParaRPr lang="en-US" dirty="0"/>
          </a:p>
          <a:p>
            <a:r>
              <a:rPr lang="en-US" dirty="0"/>
              <a:t>Left aligning a variant means shifting the start position of that variant to the left till it is no longer possible to do so.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representation of variants in a VCF file requires that no alleles in the REF and ALT field are represented with an empty string (empty allele). The red indel has an illegal VCF representation.</a:t>
            </a:r>
          </a:p>
          <a:p>
            <a:r>
              <a:rPr lang="en-US" dirty="0"/>
              <a:t>The green variant is not left aligned as you can prefix an A nucleotide on the left side of the variant's alleles and truncate the C on the right side of the variant's alleles. It is however parsimonious.</a:t>
            </a:r>
          </a:p>
          <a:p>
            <a:r>
              <a:rPr lang="en-US" dirty="0"/>
              <a:t>The orange variant is left aligned but is not right parsimonious.</a:t>
            </a:r>
          </a:p>
          <a:p>
            <a:r>
              <a:rPr lang="en-US" dirty="0"/>
              <a:t>The blue variant is left aligned but not left parsimonious.</a:t>
            </a:r>
          </a:p>
          <a:p>
            <a:r>
              <a:rPr lang="en-US" dirty="0"/>
              <a:t>The maroon variant is left aligned and parsimonious.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D50AF-F628-504F-B99D-05BB4C0BF79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2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35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48-7DFC-6C40-B1F8-16CDFB28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C4B80-37CE-B14F-B889-FE8A6C8F2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8FD2-7081-5447-BFEF-BD64EF32B157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8" name="Picture 7" descr="cshl_logo_alternate rgb.png">
            <a:extLst>
              <a:ext uri="{FF2B5EF4-FFF2-40B4-BE49-F238E27FC236}">
                <a16:creationId xmlns:a16="http://schemas.microsoft.com/office/drawing/2014/main" id="{F7830460-2BBD-D44D-8E0E-398CF832B3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41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A315-2FF6-0449-93D6-96342D9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E6CFA-28AB-B748-AE92-1FF1FB3DE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708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29849-B648-BF40-BC0C-E39A8FDA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1A42D-2964-F94E-ABD6-AF0DA39E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045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8013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7" descr="cshl_logo_alternate rgb.png">
            <a:extLst>
              <a:ext uri="{FF2B5EF4-FFF2-40B4-BE49-F238E27FC236}">
                <a16:creationId xmlns:a16="http://schemas.microsoft.com/office/drawing/2014/main" id="{FFE7ECBE-2734-6F41-AAD5-DE10DA0A36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6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473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5593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25987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8239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4983-FF57-3A4F-A50C-F9933F0E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65CB-057E-5147-B720-C8DDCC86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08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A621-739C-C746-8F29-9D6CFEEA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4B73-4058-7C40-98C2-4104D918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188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464-1AAB-3D41-837C-83C93818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349E-5B0C-DE44-8CE1-77C14FC70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FBEBA-F2A8-E642-B0D7-3148F7AC1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9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B7B-D3EB-1942-9C5D-C2DBE70D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2C37-8144-2B40-B057-52B9B677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8C75-2C38-424A-9A7A-65CB327C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4413-8A58-C54E-9133-45A1F00C5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112E1-1E2D-724A-8EAC-CF4C8204D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618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7EC2-76AA-FC42-982F-77406246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4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80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CD1F-576B-CE49-B87E-5BC99EC0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76B3-FB76-F847-A4BA-C9B29338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03DB-251E-7F47-A645-0FDAFF6E6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48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D490-1952-7643-90D4-C4F4ABC9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2CD42-FD12-614D-A8C6-FBB652E2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E1892-E1D1-5447-8C1E-BFD3993A1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093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B2312-714B-3946-B9BF-1C7B2035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4718-D341-5E48-B2F9-56FD8E3E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045D2-645B-C646-BB72-F8DE27472BD5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CF350-BF31-8549-8FA5-338ED87D9F31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B3995-BCAD-474A-A886-0587475713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760" y="6447904"/>
            <a:ext cx="2521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22F2C-02F5-254D-9E23-5D0B71EDB21A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D60B14-C760-2E4A-A32D-A1DBD7FC18D7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1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72" r:id="rId14"/>
    <p:sldLayoutId id="2147483673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samtools.sourceforge.net/SAM1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roadinstitute.github.io/picard/explain-flags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broadinstitute.github.io/picard/explain-flags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enome.ucsc.edu/FAQ/FAQformat.html#format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mbio.org/module-02-inputs/0002/02/01/Reference_Genome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1EB652-D19B-3146-BD1E-BFCBA6FE97A3}"/>
              </a:ext>
            </a:extLst>
          </p:cNvPr>
          <p:cNvSpPr txBox="1">
            <a:spLocks/>
          </p:cNvSpPr>
          <p:nvPr/>
        </p:nvSpPr>
        <p:spPr>
          <a:xfrm>
            <a:off x="3048000" y="141514"/>
            <a:ext cx="9144000" cy="13141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charset="0"/>
                <a:cs typeface="Segoe UI" charset="0"/>
              </a:rPr>
              <a:t>RNA-Seq Module 2</a:t>
            </a:r>
            <a:br>
              <a:rPr lang="en-US" sz="32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3200" dirty="0">
                <a:solidFill>
                  <a:schemeClr val="bg1"/>
                </a:solidFill>
                <a:latin typeface="Calibri" charset="0"/>
                <a:cs typeface="Segoe UI" charset="0"/>
              </a:rPr>
              <a:t>SAM/BAM/BED file formats </a:t>
            </a:r>
            <a:endParaRPr lang="en-US" sz="28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0B7FB2-F6B0-1543-A027-E983F0BBC409}"/>
              </a:ext>
            </a:extLst>
          </p:cNvPr>
          <p:cNvSpPr/>
          <p:nvPr/>
        </p:nvSpPr>
        <p:spPr>
          <a:xfrm>
            <a:off x="0" y="2532563"/>
            <a:ext cx="12192000" cy="388954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04D726-BD32-4440-96D7-F3994374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" y="2890275"/>
            <a:ext cx="3128830" cy="3128830"/>
          </a:xfrm>
          <a:prstGeom prst="rect">
            <a:avLst/>
          </a:prstGeom>
        </p:spPr>
      </p:pic>
      <p:pic>
        <p:nvPicPr>
          <p:cNvPr id="16" name="Picture 1" descr="RNA-Seq-alignment.png">
            <a:extLst>
              <a:ext uri="{FF2B5EF4-FFF2-40B4-BE49-F238E27FC236}">
                <a16:creationId xmlns:a16="http://schemas.microsoft.com/office/drawing/2014/main" id="{DB0026F2-4D3B-FD43-BF24-54BBCB086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51" y="2888092"/>
            <a:ext cx="3271336" cy="31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6A329E-4A84-7D49-B485-4D1EDDDB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51" y="3731538"/>
            <a:ext cx="5263149" cy="163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E980D-56A3-E85A-583F-AFF7B06DB831}"/>
              </a:ext>
            </a:extLst>
          </p:cNvPr>
          <p:cNvSpPr txBox="1">
            <a:spLocks/>
          </p:cNvSpPr>
          <p:nvPr/>
        </p:nvSpPr>
        <p:spPr>
          <a:xfrm>
            <a:off x="3723928" y="1248837"/>
            <a:ext cx="8468072" cy="1161346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>
              <a:defRPr/>
            </a:pPr>
            <a:r>
              <a:rPr lang="en-US" sz="1800" dirty="0">
                <a:latin typeface="Calibri"/>
                <a:cs typeface="Calibri"/>
              </a:rPr>
              <a:t>Felicia Gomez, Obi Griffith, Malachi Griffith, Chris Miller</a:t>
            </a:r>
          </a:p>
          <a:p>
            <a:pPr>
              <a:defRPr/>
            </a:pPr>
            <a:r>
              <a:rPr lang="en-US" sz="1800" dirty="0">
                <a:latin typeface="Calibri"/>
                <a:cs typeface="Calibri"/>
              </a:rPr>
              <a:t>Elizabeth Garfinkle, My Hoang, Charlz Jerold, Mariam Khanfar ,Kartik Singhal, Jennie Yao </a:t>
            </a:r>
          </a:p>
          <a:p>
            <a:pPr>
              <a:defRPr/>
            </a:pPr>
            <a:r>
              <a:rPr lang="en-US" sz="18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Advanced Sequencing Technologies &amp; Bioinformatics Analysis </a:t>
            </a: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November 9-22, 2025</a:t>
            </a:r>
          </a:p>
        </p:txBody>
      </p:sp>
    </p:spTree>
    <p:extLst>
      <p:ext uri="{BB962C8B-B14F-4D97-AF65-F5344CB8AC3E}">
        <p14:creationId xmlns:p14="http://schemas.microsoft.com/office/powerpoint/2010/main" val="4098385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FA659-23A1-6D48-865B-CE447385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251569"/>
            <a:ext cx="8068887" cy="568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79400-EA3C-254A-877F-D4E049CACD2B}"/>
              </a:ext>
            </a:extLst>
          </p:cNvPr>
          <p:cNvSpPr txBox="1"/>
          <p:nvPr/>
        </p:nvSpPr>
        <p:spPr>
          <a:xfrm>
            <a:off x="8821530" y="587990"/>
            <a:ext cx="3251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ASCII = </a:t>
            </a:r>
            <a:r>
              <a:rPr lang="en-US" sz="2000" b="1" u="sng" dirty="0"/>
              <a:t>A</a:t>
            </a:r>
            <a:r>
              <a:rPr lang="en-US" sz="2000" dirty="0"/>
              <a:t>merican </a:t>
            </a:r>
            <a:r>
              <a:rPr lang="en-US" sz="2000" b="1" u="sng" dirty="0"/>
              <a:t>S</a:t>
            </a:r>
            <a:r>
              <a:rPr lang="en-US" sz="2000" dirty="0"/>
              <a:t>tandard </a:t>
            </a:r>
            <a:r>
              <a:rPr lang="en-US" sz="2000" b="1" u="sng" dirty="0"/>
              <a:t>C</a:t>
            </a:r>
            <a:r>
              <a:rPr lang="en-US" sz="2000" dirty="0"/>
              <a:t>ode for </a:t>
            </a:r>
            <a:r>
              <a:rPr lang="en-US" sz="2000" b="1" u="sng" dirty="0"/>
              <a:t>I</a:t>
            </a:r>
            <a:r>
              <a:rPr lang="en-US" sz="2000" dirty="0"/>
              <a:t>nformation </a:t>
            </a:r>
            <a:r>
              <a:rPr lang="en-US" sz="2000" b="1" u="sng" dirty="0"/>
              <a:t>I</a:t>
            </a:r>
            <a:r>
              <a:rPr lang="en-US" sz="2000" dirty="0"/>
              <a:t>nterchange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Every text symbol must have an integer value representing it inside the computer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An ASCII code is the numerical representation of a character such as 'a' or '@'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1DE24-A128-1947-84EE-98096118C67E}"/>
              </a:ext>
            </a:extLst>
          </p:cNvPr>
          <p:cNvSpPr txBox="1"/>
          <p:nvPr/>
        </p:nvSpPr>
        <p:spPr>
          <a:xfrm>
            <a:off x="1171824" y="6447381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Image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0626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ASTA format"/>
          <p:cNvSpPr txBox="1">
            <a:spLocks noGrp="1"/>
          </p:cNvSpPr>
          <p:nvPr>
            <p:ph type="title" idx="4294967295"/>
          </p:nvPr>
        </p:nvSpPr>
        <p:spPr>
          <a:xfrm>
            <a:off x="3101623" y="51733"/>
            <a:ext cx="5514575" cy="15176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sz="5867" dirty="0"/>
              <a:t>FASTA format</a:t>
            </a:r>
          </a:p>
        </p:txBody>
      </p:sp>
      <p:sp>
        <p:nvSpPr>
          <p:cNvPr id="140" name="&gt;20 dna:chromosome chromosome:GRCh37:20:1:63025520:1…"/>
          <p:cNvSpPr txBox="1"/>
          <p:nvPr/>
        </p:nvSpPr>
        <p:spPr>
          <a:xfrm>
            <a:off x="2093581" y="3931875"/>
            <a:ext cx="8004841" cy="78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547" dirty="0"/>
              <a:t>&gt;20 dna:chromosome chromosome:GRCh37:20:1:63025520:1</a:t>
            </a:r>
          </a:p>
          <a:p>
            <a:pPr algn="l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547" dirty="0"/>
              <a:t>NNNNNNNNNNTACTTCGATTGCGTATTTACGGACGTAGCGAGTCTTTAGAGTCTTTTAGTCTGTATC</a:t>
            </a:r>
          </a:p>
          <a:p>
            <a:pPr algn="l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547" dirty="0"/>
              <a:t>GTCGTAGTGTCAGTTCGTAGTCTATGTCGTATTCGTAGGCGTACGTAGTCGTGTAGTCAGTCGTGTT</a:t>
            </a:r>
          </a:p>
        </p:txBody>
      </p:sp>
      <p:sp>
        <p:nvSpPr>
          <p:cNvPr id="141" name="The reference sequence (chromosome)"/>
          <p:cNvSpPr txBox="1"/>
          <p:nvPr/>
        </p:nvSpPr>
        <p:spPr>
          <a:xfrm>
            <a:off x="2069746" y="2496627"/>
            <a:ext cx="2272087" cy="78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The reference sequence (chromosome)</a:t>
            </a:r>
          </a:p>
        </p:txBody>
      </p:sp>
      <p:sp>
        <p:nvSpPr>
          <p:cNvPr id="142" name="Sequence description"/>
          <p:cNvSpPr txBox="1"/>
          <p:nvPr/>
        </p:nvSpPr>
        <p:spPr>
          <a:xfrm>
            <a:off x="6344111" y="2915619"/>
            <a:ext cx="2272087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Sequence description</a:t>
            </a:r>
          </a:p>
        </p:txBody>
      </p:sp>
      <p:sp>
        <p:nvSpPr>
          <p:cNvPr id="143" name="Line"/>
          <p:cNvSpPr/>
          <p:nvPr/>
        </p:nvSpPr>
        <p:spPr>
          <a:xfrm flipH="1">
            <a:off x="6632899" y="3204333"/>
            <a:ext cx="529468" cy="529468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144" name="Line"/>
          <p:cNvSpPr/>
          <p:nvPr/>
        </p:nvSpPr>
        <p:spPr>
          <a:xfrm flipH="1">
            <a:off x="2437892" y="3185573"/>
            <a:ext cx="600905" cy="600905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145" name="DNA sequence"/>
          <p:cNvSpPr txBox="1"/>
          <p:nvPr/>
        </p:nvSpPr>
        <p:spPr>
          <a:xfrm>
            <a:off x="5129674" y="5621615"/>
            <a:ext cx="2272087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DNA sequence</a:t>
            </a:r>
          </a:p>
        </p:txBody>
      </p:sp>
      <p:sp>
        <p:nvSpPr>
          <p:cNvPr id="146" name="Line"/>
          <p:cNvSpPr/>
          <p:nvPr/>
        </p:nvSpPr>
        <p:spPr>
          <a:xfrm flipV="1">
            <a:off x="5662180" y="4755727"/>
            <a:ext cx="1" cy="822499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147" name="http://en.wikipedia.org/wiki/FASTA_format"/>
          <p:cNvSpPr txBox="1"/>
          <p:nvPr/>
        </p:nvSpPr>
        <p:spPr>
          <a:xfrm>
            <a:off x="7401761" y="5820111"/>
            <a:ext cx="4371582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http://en.wikipedia.org/wiki/FASTA_format</a:t>
            </a:r>
          </a:p>
        </p:txBody>
      </p:sp>
      <p:sp>
        <p:nvSpPr>
          <p:cNvPr id="148" name="We start with a reference genome to map to"/>
          <p:cNvSpPr txBox="1"/>
          <p:nvPr/>
        </p:nvSpPr>
        <p:spPr>
          <a:xfrm>
            <a:off x="3486681" y="1251158"/>
            <a:ext cx="4121739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We start with a reference genome to map to</a:t>
            </a:r>
          </a:p>
        </p:txBody>
      </p:sp>
      <p:sp>
        <p:nvSpPr>
          <p:cNvPr id="149" name="Rounded Rectangle"/>
          <p:cNvSpPr/>
          <p:nvPr/>
        </p:nvSpPr>
        <p:spPr>
          <a:xfrm>
            <a:off x="3288596" y="1231073"/>
            <a:ext cx="4517913" cy="636219"/>
          </a:xfrm>
          <a:prstGeom prst="roundRect">
            <a:avLst>
              <a:gd name="adj" fmla="val 42147"/>
            </a:avLst>
          </a:prstGeom>
          <a:solidFill>
            <a:schemeClr val="accent1">
              <a:satOff val="-3355"/>
              <a:lumOff val="26614"/>
              <a:alpha val="19968"/>
            </a:schemeClr>
          </a:solidFill>
          <a:ln w="12700">
            <a:miter lim="400000"/>
          </a:ln>
          <a:effectLst/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73DB0-1690-9548-8C03-B2D51FB549E6}"/>
              </a:ext>
            </a:extLst>
          </p:cNvPr>
          <p:cNvSpPr txBox="1"/>
          <p:nvPr/>
        </p:nvSpPr>
        <p:spPr>
          <a:xfrm>
            <a:off x="1167967" y="6464728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57294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>
            <a:spLocks noGrp="1"/>
          </p:cNvSpPr>
          <p:nvPr>
            <p:ph type="title"/>
          </p:nvPr>
        </p:nvSpPr>
        <p:spPr>
          <a:xfrm>
            <a:off x="375745" y="40286"/>
            <a:ext cx="10964259" cy="98212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800" dirty="0"/>
              <a:t>The goal. Easy, right?</a:t>
            </a:r>
            <a:endParaRPr sz="4800" dirty="0"/>
          </a:p>
        </p:txBody>
      </p:sp>
      <p:sp>
        <p:nvSpPr>
          <p:cNvPr id="173" name="Google Shape;173;p41"/>
          <p:cNvSpPr/>
          <p:nvPr/>
        </p:nvSpPr>
        <p:spPr>
          <a:xfrm rot="-785787">
            <a:off x="3585393" y="2210327"/>
            <a:ext cx="1366339" cy="30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74" name="Google Shape;174;p41"/>
          <p:cNvSpPr/>
          <p:nvPr/>
        </p:nvSpPr>
        <p:spPr>
          <a:xfrm rot="751510">
            <a:off x="5751105" y="2887210"/>
            <a:ext cx="1368571" cy="30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75" name="Google Shape;175;p41"/>
          <p:cNvSpPr/>
          <p:nvPr/>
        </p:nvSpPr>
        <p:spPr>
          <a:xfrm>
            <a:off x="4488656" y="3775784"/>
            <a:ext cx="1393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76" name="Google Shape;176;p41"/>
          <p:cNvSpPr/>
          <p:nvPr/>
        </p:nvSpPr>
        <p:spPr>
          <a:xfrm rot="-471640">
            <a:off x="3576971" y="3443415"/>
            <a:ext cx="1383399" cy="30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actaaccct</a:t>
            </a:r>
            <a:endParaRPr sz="1200" dirty="0"/>
          </a:p>
        </p:txBody>
      </p:sp>
      <p:sp>
        <p:nvSpPr>
          <p:cNvPr id="177" name="Google Shape;177;p41"/>
          <p:cNvSpPr/>
          <p:nvPr/>
        </p:nvSpPr>
        <p:spPr>
          <a:xfrm>
            <a:off x="3643312" y="2608277"/>
            <a:ext cx="1250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78" name="Google Shape;178;p41"/>
          <p:cNvSpPr/>
          <p:nvPr/>
        </p:nvSpPr>
        <p:spPr>
          <a:xfrm>
            <a:off x="5857875" y="3320369"/>
            <a:ext cx="1250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79" name="Google Shape;179;p41"/>
          <p:cNvSpPr/>
          <p:nvPr/>
        </p:nvSpPr>
        <p:spPr>
          <a:xfrm rot="894142">
            <a:off x="3384929" y="2992522"/>
            <a:ext cx="1219415" cy="31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ggccctgg</a:t>
            </a:r>
            <a:endParaRPr sz="1200" dirty="0"/>
          </a:p>
        </p:txBody>
      </p:sp>
      <p:sp>
        <p:nvSpPr>
          <p:cNvPr id="180" name="Google Shape;180;p41"/>
          <p:cNvSpPr/>
          <p:nvPr/>
        </p:nvSpPr>
        <p:spPr>
          <a:xfrm rot="212725">
            <a:off x="4965762" y="2362323"/>
            <a:ext cx="1248389" cy="29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81" name="Google Shape;181;p41"/>
          <p:cNvSpPr/>
          <p:nvPr/>
        </p:nvSpPr>
        <p:spPr>
          <a:xfrm rot="-697469">
            <a:off x="4332828" y="2744888"/>
            <a:ext cx="1371736" cy="30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82" name="Google Shape;182;p41"/>
          <p:cNvSpPr/>
          <p:nvPr/>
        </p:nvSpPr>
        <p:spPr>
          <a:xfrm rot="-716575">
            <a:off x="6154889" y="3637661"/>
            <a:ext cx="1370465" cy="30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83" name="Google Shape;183;p41"/>
          <p:cNvSpPr/>
          <p:nvPr/>
        </p:nvSpPr>
        <p:spPr>
          <a:xfrm rot="704952">
            <a:off x="5523600" y="4316392"/>
            <a:ext cx="1371128" cy="30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84" name="Google Shape;184;p41"/>
          <p:cNvSpPr/>
          <p:nvPr/>
        </p:nvSpPr>
        <p:spPr>
          <a:xfrm rot="9224100">
            <a:off x="4369588" y="4196676"/>
            <a:ext cx="1298011" cy="33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85" name="Google Shape;185;p41"/>
          <p:cNvSpPr/>
          <p:nvPr/>
        </p:nvSpPr>
        <p:spPr>
          <a:xfrm>
            <a:off x="4774407" y="3186424"/>
            <a:ext cx="1250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86" name="Google Shape;186;p41"/>
          <p:cNvSpPr/>
          <p:nvPr/>
        </p:nvSpPr>
        <p:spPr>
          <a:xfrm>
            <a:off x="6250781" y="4016885"/>
            <a:ext cx="1250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87" name="Google Shape;187;p41"/>
          <p:cNvSpPr/>
          <p:nvPr/>
        </p:nvSpPr>
        <p:spPr>
          <a:xfrm rot="912535">
            <a:off x="3504714" y="3929878"/>
            <a:ext cx="1218269" cy="31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88" name="Google Shape;188;p41"/>
          <p:cNvSpPr/>
          <p:nvPr/>
        </p:nvSpPr>
        <p:spPr>
          <a:xfrm rot="-1065057">
            <a:off x="6264306" y="2349151"/>
            <a:ext cx="1250327" cy="29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tcccctgg</a:t>
            </a:r>
            <a:endParaRPr sz="1200" dirty="0"/>
          </a:p>
        </p:txBody>
      </p:sp>
      <p:pic>
        <p:nvPicPr>
          <p:cNvPr id="189" name="Google Shape;18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97" y="2640667"/>
            <a:ext cx="2034400" cy="15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41"/>
          <p:cNvCxnSpPr/>
          <p:nvPr/>
        </p:nvCxnSpPr>
        <p:spPr>
          <a:xfrm rot="10800000">
            <a:off x="2714431" y="3384352"/>
            <a:ext cx="583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pic>
        <p:nvPicPr>
          <p:cNvPr id="191" name="Google Shape;19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7712" y="2094431"/>
            <a:ext cx="3732400" cy="2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41"/>
          <p:cNvCxnSpPr/>
          <p:nvPr/>
        </p:nvCxnSpPr>
        <p:spPr>
          <a:xfrm rot="10800000">
            <a:off x="7762681" y="3384352"/>
            <a:ext cx="583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193" name="Google Shape;193;p41"/>
          <p:cNvSpPr/>
          <p:nvPr/>
        </p:nvSpPr>
        <p:spPr>
          <a:xfrm>
            <a:off x="-659" y="5397996"/>
            <a:ext cx="121920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4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Sequence alignment is the crucial first step</a:t>
            </a:r>
            <a:r>
              <a:rPr lang="en" sz="6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sz="6133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4" name="Google Shape;194;p41"/>
          <p:cNvSpPr txBox="1"/>
          <p:nvPr/>
        </p:nvSpPr>
        <p:spPr>
          <a:xfrm>
            <a:off x="3931133" y="1156351"/>
            <a:ext cx="26552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933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4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8FB7A7-2A41-8044-8394-E410B54FAFE3}"/>
              </a:ext>
            </a:extLst>
          </p:cNvPr>
          <p:cNvSpPr txBox="1"/>
          <p:nvPr/>
        </p:nvSpPr>
        <p:spPr>
          <a:xfrm>
            <a:off x="1271312" y="6423130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Aaron Qunilan </a:t>
            </a:r>
          </a:p>
        </p:txBody>
      </p:sp>
    </p:spTree>
    <p:extLst>
      <p:ext uri="{BB962C8B-B14F-4D97-AF65-F5344CB8AC3E}">
        <p14:creationId xmlns:p14="http://schemas.microsoft.com/office/powerpoint/2010/main" val="26932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Mapping to a reference genome"/>
          <p:cNvSpPr txBox="1">
            <a:spLocks noGrp="1"/>
          </p:cNvSpPr>
          <p:nvPr>
            <p:ph type="title"/>
          </p:nvPr>
        </p:nvSpPr>
        <p:spPr>
          <a:xfrm>
            <a:off x="323200" y="-51010"/>
            <a:ext cx="11360800" cy="11084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sz="4800" dirty="0"/>
              <a:t>Aligning</a:t>
            </a:r>
            <a:r>
              <a:rPr sz="4800" dirty="0"/>
              <a:t> to a reference genome</a:t>
            </a:r>
          </a:p>
        </p:txBody>
      </p:sp>
      <p:pic>
        <p:nvPicPr>
          <p:cNvPr id="237" name="Jigsaw.jpg" descr="Jigsa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15" y="1269673"/>
            <a:ext cx="4288684" cy="260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56833" y="4086359"/>
            <a:ext cx="7478231" cy="29377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is is like a jigsaw puzzle"/>
          <p:cNvSpPr txBox="1"/>
          <p:nvPr/>
        </p:nvSpPr>
        <p:spPr>
          <a:xfrm>
            <a:off x="406399" y="2222752"/>
            <a:ext cx="6176116" cy="698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Autofit/>
          </a:bodyPr>
          <a:lstStyle>
            <a:lvl1pPr algn="l">
              <a:spcBef>
                <a:spcPts val="4200"/>
              </a:spcBef>
              <a:defRPr sz="2200"/>
            </a:lvl1pPr>
          </a:lstStyle>
          <a:p>
            <a:r>
              <a:rPr sz="3733" dirty="0"/>
              <a:t>This is like a jigsaw puzzle</a:t>
            </a:r>
          </a:p>
        </p:txBody>
      </p:sp>
      <p:sp>
        <p:nvSpPr>
          <p:cNvPr id="241" name="Rounded Rectangle"/>
          <p:cNvSpPr/>
          <p:nvPr/>
        </p:nvSpPr>
        <p:spPr>
          <a:xfrm>
            <a:off x="3163491" y="4472233"/>
            <a:ext cx="731477" cy="60488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42" name="Rounded Rectangle"/>
          <p:cNvSpPr/>
          <p:nvPr/>
        </p:nvSpPr>
        <p:spPr>
          <a:xfrm>
            <a:off x="8414611" y="4472233"/>
            <a:ext cx="731477" cy="60488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43" name="Could fit here - but there are differences"/>
          <p:cNvSpPr txBox="1"/>
          <p:nvPr/>
        </p:nvSpPr>
        <p:spPr>
          <a:xfrm>
            <a:off x="1342016" y="5168130"/>
            <a:ext cx="4544171" cy="802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Autofit/>
          </a:bodyPr>
          <a:lstStyle>
            <a:lvl1pPr algn="l">
              <a:spcBef>
                <a:spcPts val="4200"/>
              </a:spcBef>
              <a:defRPr sz="2200"/>
            </a:lvl1pPr>
          </a:lstStyle>
          <a:p>
            <a:r>
              <a:rPr sz="2667" dirty="0"/>
              <a:t>Could fit here - but there are differences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3283769" y="4624752"/>
            <a:ext cx="218000" cy="51646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245" name="Could fit here as well."/>
          <p:cNvSpPr txBox="1"/>
          <p:nvPr/>
        </p:nvSpPr>
        <p:spPr>
          <a:xfrm>
            <a:off x="7815011" y="5168130"/>
            <a:ext cx="3868989" cy="802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Autofit/>
          </a:bodyPr>
          <a:lstStyle>
            <a:lvl1pPr algn="l">
              <a:spcBef>
                <a:spcPts val="4200"/>
              </a:spcBef>
              <a:defRPr sz="2200"/>
            </a:lvl1pPr>
          </a:lstStyle>
          <a:p>
            <a:r>
              <a:rPr sz="2667" dirty="0"/>
              <a:t>Could fit here as well.</a:t>
            </a:r>
          </a:p>
        </p:txBody>
      </p:sp>
      <p:sp>
        <p:nvSpPr>
          <p:cNvPr id="246" name="Line"/>
          <p:cNvSpPr/>
          <p:nvPr/>
        </p:nvSpPr>
        <p:spPr>
          <a:xfrm flipV="1">
            <a:off x="8762380" y="4624754"/>
            <a:ext cx="1" cy="519933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0E452-DDF8-7C4B-8F56-4A0371A30631}"/>
              </a:ext>
            </a:extLst>
          </p:cNvPr>
          <p:cNvSpPr txBox="1"/>
          <p:nvPr/>
        </p:nvSpPr>
        <p:spPr>
          <a:xfrm>
            <a:off x="1251337" y="6440847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306001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306C7-2EA0-AB41-8CBB-63F0AB65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88" y="119269"/>
            <a:ext cx="8629401" cy="5970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C0D2A-4901-3F48-B12B-97047A7BD513}"/>
              </a:ext>
            </a:extLst>
          </p:cNvPr>
          <p:cNvSpPr txBox="1"/>
          <p:nvPr/>
        </p:nvSpPr>
        <p:spPr>
          <a:xfrm>
            <a:off x="1231459" y="6539900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83940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BE8E4-768D-8C41-AB59-1B01A2D3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" y="66213"/>
            <a:ext cx="11737876" cy="6114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BDBCC-A35C-D74A-97A6-2D85D324B67B}"/>
              </a:ext>
            </a:extLst>
          </p:cNvPr>
          <p:cNvSpPr txBox="1"/>
          <p:nvPr/>
        </p:nvSpPr>
        <p:spPr>
          <a:xfrm>
            <a:off x="1211581" y="6473687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312B3-A216-6E02-99F0-48C2AF4EED1F}"/>
              </a:ext>
            </a:extLst>
          </p:cNvPr>
          <p:cNvSpPr txBox="1"/>
          <p:nvPr/>
        </p:nvSpPr>
        <p:spPr>
          <a:xfrm>
            <a:off x="3955814" y="2828835"/>
            <a:ext cx="368135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Sequence both ends of a fragment of 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AC14A1-763E-2027-9F2E-B2A11370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555" y="1567897"/>
            <a:ext cx="5201369" cy="25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7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16CC3-7A91-9743-999E-469AC969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2" y="247516"/>
            <a:ext cx="8392158" cy="5965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5EE68A-A627-E649-9837-87C166D08633}"/>
              </a:ext>
            </a:extLst>
          </p:cNvPr>
          <p:cNvSpPr txBox="1"/>
          <p:nvPr/>
        </p:nvSpPr>
        <p:spPr>
          <a:xfrm>
            <a:off x="1241398" y="6451434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376C6-2EFC-39B1-3D9C-40F4DD1FAB83}"/>
              </a:ext>
            </a:extLst>
          </p:cNvPr>
          <p:cNvSpPr txBox="1"/>
          <p:nvPr/>
        </p:nvSpPr>
        <p:spPr>
          <a:xfrm>
            <a:off x="3067171" y="2210650"/>
            <a:ext cx="30288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Sequence both ends of a </a:t>
            </a:r>
          </a:p>
          <a:p>
            <a:r>
              <a:rPr lang="en-US" sz="1200" dirty="0"/>
              <a:t>fragment of DNA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BD3C1-85B2-D803-2267-217930E6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55" y="1258323"/>
            <a:ext cx="5832716" cy="2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2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6579B-9BB6-704A-9FA9-3548FD3A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0" y="279449"/>
            <a:ext cx="7722704" cy="6062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0CB094-519A-4843-B8FD-01A226C9F905}"/>
              </a:ext>
            </a:extLst>
          </p:cNvPr>
          <p:cNvSpPr txBox="1"/>
          <p:nvPr/>
        </p:nvSpPr>
        <p:spPr>
          <a:xfrm>
            <a:off x="1221520" y="6479135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A5E9E-7283-3E5F-0CA3-99722F65980C}"/>
              </a:ext>
            </a:extLst>
          </p:cNvPr>
          <p:cNvSpPr txBox="1"/>
          <p:nvPr/>
        </p:nvSpPr>
        <p:spPr>
          <a:xfrm>
            <a:off x="2977019" y="2056103"/>
            <a:ext cx="30288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Sequence both ends of a </a:t>
            </a:r>
          </a:p>
          <a:p>
            <a:r>
              <a:rPr lang="en-US" sz="1200" dirty="0"/>
              <a:t>fragment of DNA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ABDDD-271A-E488-9CF4-45148359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755" y="1010264"/>
            <a:ext cx="6218452" cy="30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19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aired end reads"/>
          <p:cNvSpPr txBox="1">
            <a:spLocks noGrp="1"/>
          </p:cNvSpPr>
          <p:nvPr>
            <p:ph type="title"/>
          </p:nvPr>
        </p:nvSpPr>
        <p:spPr>
          <a:xfrm>
            <a:off x="460004" y="156529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Paired end reads</a:t>
            </a:r>
          </a:p>
        </p:txBody>
      </p:sp>
      <p:grpSp>
        <p:nvGrpSpPr>
          <p:cNvPr id="261" name="Group"/>
          <p:cNvGrpSpPr/>
          <p:nvPr/>
        </p:nvGrpSpPr>
        <p:grpSpPr>
          <a:xfrm>
            <a:off x="4074501" y="1614331"/>
            <a:ext cx="4457153" cy="1231211"/>
            <a:chOff x="0" y="134124"/>
            <a:chExt cx="6339059" cy="1751055"/>
          </a:xfrm>
        </p:grpSpPr>
        <p:sp>
          <p:nvSpPr>
            <p:cNvPr id="249" name="Rectangle"/>
            <p:cNvSpPr/>
            <p:nvPr/>
          </p:nvSpPr>
          <p:spPr>
            <a:xfrm>
              <a:off x="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50" name="Rectangle"/>
            <p:cNvSpPr/>
            <p:nvPr/>
          </p:nvSpPr>
          <p:spPr>
            <a:xfrm>
              <a:off x="435610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51" name="Rectangle"/>
            <p:cNvSpPr/>
            <p:nvPr/>
          </p:nvSpPr>
          <p:spPr>
            <a:xfrm>
              <a:off x="1955800" y="920750"/>
              <a:ext cx="2420095" cy="163315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52" name="Line"/>
            <p:cNvSpPr/>
            <p:nvPr/>
          </p:nvSpPr>
          <p:spPr>
            <a:xfrm>
              <a:off x="42951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53" name="Line"/>
            <p:cNvSpPr/>
            <p:nvPr/>
          </p:nvSpPr>
          <p:spPr>
            <a:xfrm>
              <a:off x="4356100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54" name="Line"/>
            <p:cNvSpPr/>
            <p:nvPr/>
          </p:nvSpPr>
          <p:spPr>
            <a:xfrm>
              <a:off x="2003772" y="1287264"/>
              <a:ext cx="232415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55" name="Mate 1"/>
            <p:cNvSpPr txBox="1"/>
            <p:nvPr/>
          </p:nvSpPr>
          <p:spPr>
            <a:xfrm>
              <a:off x="119922" y="134124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1</a:t>
              </a:r>
            </a:p>
          </p:txBody>
        </p:sp>
        <p:sp>
          <p:nvSpPr>
            <p:cNvPr id="256" name="Mate 2"/>
            <p:cNvSpPr txBox="1"/>
            <p:nvPr/>
          </p:nvSpPr>
          <p:spPr>
            <a:xfrm>
              <a:off x="4587916" y="134125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2</a:t>
              </a:r>
            </a:p>
          </p:txBody>
        </p:sp>
        <p:sp>
          <p:nvSpPr>
            <p:cNvPr id="257" name="Insert"/>
            <p:cNvSpPr txBox="1"/>
            <p:nvPr/>
          </p:nvSpPr>
          <p:spPr>
            <a:xfrm>
              <a:off x="2532855" y="1505725"/>
              <a:ext cx="793381" cy="379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Insert</a:t>
              </a:r>
            </a:p>
          </p:txBody>
        </p:sp>
        <p:sp>
          <p:nvSpPr>
            <p:cNvPr id="258" name="X"/>
            <p:cNvSpPr txBox="1"/>
            <p:nvPr/>
          </p:nvSpPr>
          <p:spPr>
            <a:xfrm>
              <a:off x="6705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259" name="X"/>
            <p:cNvSpPr txBox="1"/>
            <p:nvPr/>
          </p:nvSpPr>
          <p:spPr>
            <a:xfrm>
              <a:off x="6131594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260" name="X"/>
            <p:cNvSpPr txBox="1"/>
            <p:nvPr/>
          </p:nvSpPr>
          <p:spPr>
            <a:xfrm>
              <a:off x="45567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</p:grpSp>
      <p:sp>
        <p:nvSpPr>
          <p:cNvPr id="262" name="Rectangle"/>
          <p:cNvSpPr/>
          <p:nvPr/>
        </p:nvSpPr>
        <p:spPr>
          <a:xfrm>
            <a:off x="1815291" y="318541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63" name="Rectangle"/>
          <p:cNvSpPr/>
          <p:nvPr/>
        </p:nvSpPr>
        <p:spPr>
          <a:xfrm>
            <a:off x="1815291" y="3730123"/>
            <a:ext cx="1389091" cy="11483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64" name="Rectangle"/>
          <p:cNvSpPr/>
          <p:nvPr/>
        </p:nvSpPr>
        <p:spPr>
          <a:xfrm>
            <a:off x="1815291" y="3453303"/>
            <a:ext cx="1389091" cy="114831"/>
          </a:xfrm>
          <a:prstGeom prst="rect">
            <a:avLst/>
          </a:prstGeom>
          <a:solidFill>
            <a:schemeClr val="accent6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65" name="mapped uniquely"/>
          <p:cNvSpPr txBox="1"/>
          <p:nvPr/>
        </p:nvSpPr>
        <p:spPr>
          <a:xfrm>
            <a:off x="3466208" y="3094027"/>
            <a:ext cx="16318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uniquely</a:t>
            </a:r>
          </a:p>
        </p:txBody>
      </p:sp>
      <p:sp>
        <p:nvSpPr>
          <p:cNvPr id="266" name="mapped to multiple locations"/>
          <p:cNvSpPr txBox="1"/>
          <p:nvPr/>
        </p:nvSpPr>
        <p:spPr>
          <a:xfrm>
            <a:off x="3466207" y="3361918"/>
            <a:ext cx="26994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to multiple locations</a:t>
            </a:r>
          </a:p>
        </p:txBody>
      </p:sp>
      <p:sp>
        <p:nvSpPr>
          <p:cNvPr id="267" name="unmapped"/>
          <p:cNvSpPr txBox="1"/>
          <p:nvPr/>
        </p:nvSpPr>
        <p:spPr>
          <a:xfrm>
            <a:off x="3466207" y="3638738"/>
            <a:ext cx="1027525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unmapped</a:t>
            </a:r>
          </a:p>
        </p:txBody>
      </p:sp>
      <p:sp>
        <p:nvSpPr>
          <p:cNvPr id="268" name="Line"/>
          <p:cNvSpPr/>
          <p:nvPr/>
        </p:nvSpPr>
        <p:spPr>
          <a:xfrm>
            <a:off x="1820466" y="4095706"/>
            <a:ext cx="79833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DF486-9827-2F4D-AD73-94AD68EBE50E}"/>
              </a:ext>
            </a:extLst>
          </p:cNvPr>
          <p:cNvSpPr txBox="1"/>
          <p:nvPr/>
        </p:nvSpPr>
        <p:spPr>
          <a:xfrm>
            <a:off x="1161621" y="6470770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8496394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aired end reads"/>
          <p:cNvSpPr txBox="1">
            <a:spLocks noGrp="1"/>
          </p:cNvSpPr>
          <p:nvPr>
            <p:ph type="title"/>
          </p:nvPr>
        </p:nvSpPr>
        <p:spPr>
          <a:xfrm>
            <a:off x="216615" y="144962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4800" dirty="0"/>
              <a:t>Paired end reads</a:t>
            </a:r>
            <a:endParaRPr sz="4800" dirty="0"/>
          </a:p>
        </p:txBody>
      </p:sp>
      <p:grpSp>
        <p:nvGrpSpPr>
          <p:cNvPr id="284" name="Group"/>
          <p:cNvGrpSpPr/>
          <p:nvPr/>
        </p:nvGrpSpPr>
        <p:grpSpPr>
          <a:xfrm>
            <a:off x="4074501" y="1614331"/>
            <a:ext cx="4457153" cy="1231211"/>
            <a:chOff x="0" y="134124"/>
            <a:chExt cx="6339059" cy="1751055"/>
          </a:xfrm>
        </p:grpSpPr>
        <p:sp>
          <p:nvSpPr>
            <p:cNvPr id="272" name="Rectangle"/>
            <p:cNvSpPr/>
            <p:nvPr/>
          </p:nvSpPr>
          <p:spPr>
            <a:xfrm>
              <a:off x="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73" name="Rectangle"/>
            <p:cNvSpPr/>
            <p:nvPr/>
          </p:nvSpPr>
          <p:spPr>
            <a:xfrm>
              <a:off x="435610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74" name="Rectangle"/>
            <p:cNvSpPr/>
            <p:nvPr/>
          </p:nvSpPr>
          <p:spPr>
            <a:xfrm>
              <a:off x="1955800" y="920750"/>
              <a:ext cx="2420095" cy="163315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75" name="Line"/>
            <p:cNvSpPr/>
            <p:nvPr/>
          </p:nvSpPr>
          <p:spPr>
            <a:xfrm>
              <a:off x="42951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76" name="Line"/>
            <p:cNvSpPr/>
            <p:nvPr/>
          </p:nvSpPr>
          <p:spPr>
            <a:xfrm>
              <a:off x="4356100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77" name="Line"/>
            <p:cNvSpPr/>
            <p:nvPr/>
          </p:nvSpPr>
          <p:spPr>
            <a:xfrm>
              <a:off x="2003772" y="1287264"/>
              <a:ext cx="232415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78" name="Mate 1"/>
            <p:cNvSpPr txBox="1"/>
            <p:nvPr/>
          </p:nvSpPr>
          <p:spPr>
            <a:xfrm>
              <a:off x="119922" y="134124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1</a:t>
              </a:r>
            </a:p>
          </p:txBody>
        </p:sp>
        <p:sp>
          <p:nvSpPr>
            <p:cNvPr id="279" name="Mate 2"/>
            <p:cNvSpPr txBox="1"/>
            <p:nvPr/>
          </p:nvSpPr>
          <p:spPr>
            <a:xfrm>
              <a:off x="4587916" y="134125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2</a:t>
              </a:r>
            </a:p>
          </p:txBody>
        </p:sp>
        <p:sp>
          <p:nvSpPr>
            <p:cNvPr id="280" name="Insert"/>
            <p:cNvSpPr txBox="1"/>
            <p:nvPr/>
          </p:nvSpPr>
          <p:spPr>
            <a:xfrm>
              <a:off x="2532855" y="1505725"/>
              <a:ext cx="793381" cy="379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Insert</a:t>
              </a:r>
            </a:p>
          </p:txBody>
        </p:sp>
        <p:sp>
          <p:nvSpPr>
            <p:cNvPr id="281" name="X"/>
            <p:cNvSpPr txBox="1"/>
            <p:nvPr/>
          </p:nvSpPr>
          <p:spPr>
            <a:xfrm>
              <a:off x="6705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282" name="X"/>
            <p:cNvSpPr txBox="1"/>
            <p:nvPr/>
          </p:nvSpPr>
          <p:spPr>
            <a:xfrm>
              <a:off x="6131594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283" name="X"/>
            <p:cNvSpPr txBox="1"/>
            <p:nvPr/>
          </p:nvSpPr>
          <p:spPr>
            <a:xfrm>
              <a:off x="45567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</p:grpSp>
      <p:sp>
        <p:nvSpPr>
          <p:cNvPr id="285" name="Rectangle"/>
          <p:cNvSpPr/>
          <p:nvPr/>
        </p:nvSpPr>
        <p:spPr>
          <a:xfrm>
            <a:off x="1815291" y="318541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86" name="Rectangle"/>
          <p:cNvSpPr/>
          <p:nvPr/>
        </p:nvSpPr>
        <p:spPr>
          <a:xfrm>
            <a:off x="1815291" y="3730123"/>
            <a:ext cx="1389091" cy="11483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87" name="Rectangle"/>
          <p:cNvSpPr/>
          <p:nvPr/>
        </p:nvSpPr>
        <p:spPr>
          <a:xfrm>
            <a:off x="1815291" y="3453303"/>
            <a:ext cx="1389091" cy="114831"/>
          </a:xfrm>
          <a:prstGeom prst="rect">
            <a:avLst/>
          </a:prstGeom>
          <a:solidFill>
            <a:schemeClr val="accent6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88" name="mapped uniquely"/>
          <p:cNvSpPr txBox="1"/>
          <p:nvPr/>
        </p:nvSpPr>
        <p:spPr>
          <a:xfrm>
            <a:off x="3466208" y="3094027"/>
            <a:ext cx="16318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uniquely</a:t>
            </a:r>
          </a:p>
        </p:txBody>
      </p:sp>
      <p:sp>
        <p:nvSpPr>
          <p:cNvPr id="289" name="mapped to multiple locations"/>
          <p:cNvSpPr txBox="1"/>
          <p:nvPr/>
        </p:nvSpPr>
        <p:spPr>
          <a:xfrm>
            <a:off x="3466207" y="3361918"/>
            <a:ext cx="26994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to multiple locations</a:t>
            </a:r>
          </a:p>
        </p:txBody>
      </p:sp>
      <p:sp>
        <p:nvSpPr>
          <p:cNvPr id="290" name="unmapped"/>
          <p:cNvSpPr txBox="1"/>
          <p:nvPr/>
        </p:nvSpPr>
        <p:spPr>
          <a:xfrm>
            <a:off x="3466207" y="3638738"/>
            <a:ext cx="1027525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unmapped</a:t>
            </a:r>
          </a:p>
        </p:txBody>
      </p:sp>
      <p:sp>
        <p:nvSpPr>
          <p:cNvPr id="291" name="Rectangle"/>
          <p:cNvSpPr/>
          <p:nvPr/>
        </p:nvSpPr>
        <p:spPr>
          <a:xfrm>
            <a:off x="3848048" y="425323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92" name="Rectangle"/>
          <p:cNvSpPr/>
          <p:nvPr/>
        </p:nvSpPr>
        <p:spPr>
          <a:xfrm>
            <a:off x="6954863" y="425323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93" name="Both mates map uniquely"/>
          <p:cNvSpPr txBox="1"/>
          <p:nvPr/>
        </p:nvSpPr>
        <p:spPr>
          <a:xfrm>
            <a:off x="5082482" y="4519662"/>
            <a:ext cx="2465420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Both mates map uniquely </a:t>
            </a:r>
          </a:p>
        </p:txBody>
      </p:sp>
      <p:sp>
        <p:nvSpPr>
          <p:cNvPr id="294" name="Line"/>
          <p:cNvSpPr/>
          <p:nvPr/>
        </p:nvSpPr>
        <p:spPr>
          <a:xfrm>
            <a:off x="1820466" y="4095706"/>
            <a:ext cx="79833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5DB6B-9AE5-7142-B915-F541B99BD416}"/>
              </a:ext>
            </a:extLst>
          </p:cNvPr>
          <p:cNvSpPr txBox="1"/>
          <p:nvPr/>
        </p:nvSpPr>
        <p:spPr>
          <a:xfrm>
            <a:off x="1161621" y="6482337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1992158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D30779-7C0D-804A-8ADB-5E6B4111BD1E}"/>
              </a:ext>
            </a:extLst>
          </p:cNvPr>
          <p:cNvSpPr txBox="1"/>
          <p:nvPr/>
        </p:nvSpPr>
        <p:spPr>
          <a:xfrm>
            <a:off x="1930400" y="2108200"/>
            <a:ext cx="843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What is a sequence read? </a:t>
            </a:r>
          </a:p>
          <a:p>
            <a:r>
              <a:rPr lang="en-US" sz="4800" dirty="0"/>
              <a:t>(a.k.a. “a read”)</a:t>
            </a:r>
          </a:p>
        </p:txBody>
      </p:sp>
    </p:spTree>
    <p:extLst>
      <p:ext uri="{BB962C8B-B14F-4D97-AF65-F5344CB8AC3E}">
        <p14:creationId xmlns:p14="http://schemas.microsoft.com/office/powerpoint/2010/main" val="335939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aired end rea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Paired end reads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4074501" y="1614331"/>
            <a:ext cx="4457153" cy="1231211"/>
            <a:chOff x="0" y="134124"/>
            <a:chExt cx="6339059" cy="1751055"/>
          </a:xfrm>
        </p:grpSpPr>
        <p:sp>
          <p:nvSpPr>
            <p:cNvPr id="298" name="Rectangle"/>
            <p:cNvSpPr/>
            <p:nvPr/>
          </p:nvSpPr>
          <p:spPr>
            <a:xfrm>
              <a:off x="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99" name="Rectangle"/>
            <p:cNvSpPr/>
            <p:nvPr/>
          </p:nvSpPr>
          <p:spPr>
            <a:xfrm>
              <a:off x="435610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00" name="Rectangle"/>
            <p:cNvSpPr/>
            <p:nvPr/>
          </p:nvSpPr>
          <p:spPr>
            <a:xfrm>
              <a:off x="1955800" y="920750"/>
              <a:ext cx="2420095" cy="163315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01" name="Line"/>
            <p:cNvSpPr/>
            <p:nvPr/>
          </p:nvSpPr>
          <p:spPr>
            <a:xfrm>
              <a:off x="42951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02" name="Line"/>
            <p:cNvSpPr/>
            <p:nvPr/>
          </p:nvSpPr>
          <p:spPr>
            <a:xfrm>
              <a:off x="4356100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03" name="Line"/>
            <p:cNvSpPr/>
            <p:nvPr/>
          </p:nvSpPr>
          <p:spPr>
            <a:xfrm>
              <a:off x="2003772" y="1287264"/>
              <a:ext cx="232415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04" name="Mate 1"/>
            <p:cNvSpPr txBox="1"/>
            <p:nvPr/>
          </p:nvSpPr>
          <p:spPr>
            <a:xfrm>
              <a:off x="119922" y="134124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1</a:t>
              </a:r>
            </a:p>
          </p:txBody>
        </p:sp>
        <p:sp>
          <p:nvSpPr>
            <p:cNvPr id="305" name="Mate 2"/>
            <p:cNvSpPr txBox="1"/>
            <p:nvPr/>
          </p:nvSpPr>
          <p:spPr>
            <a:xfrm>
              <a:off x="4587916" y="134125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2</a:t>
              </a:r>
            </a:p>
          </p:txBody>
        </p:sp>
        <p:sp>
          <p:nvSpPr>
            <p:cNvPr id="306" name="Insert"/>
            <p:cNvSpPr txBox="1"/>
            <p:nvPr/>
          </p:nvSpPr>
          <p:spPr>
            <a:xfrm>
              <a:off x="2532855" y="1505725"/>
              <a:ext cx="793381" cy="379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Insert</a:t>
              </a:r>
            </a:p>
          </p:txBody>
        </p:sp>
        <p:sp>
          <p:nvSpPr>
            <p:cNvPr id="307" name="X"/>
            <p:cNvSpPr txBox="1"/>
            <p:nvPr/>
          </p:nvSpPr>
          <p:spPr>
            <a:xfrm>
              <a:off x="6705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308" name="X"/>
            <p:cNvSpPr txBox="1"/>
            <p:nvPr/>
          </p:nvSpPr>
          <p:spPr>
            <a:xfrm>
              <a:off x="6131594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309" name="X"/>
            <p:cNvSpPr txBox="1"/>
            <p:nvPr/>
          </p:nvSpPr>
          <p:spPr>
            <a:xfrm>
              <a:off x="45567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</p:grpSp>
      <p:sp>
        <p:nvSpPr>
          <p:cNvPr id="311" name="Rectangle"/>
          <p:cNvSpPr/>
          <p:nvPr/>
        </p:nvSpPr>
        <p:spPr>
          <a:xfrm>
            <a:off x="1815291" y="318541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2" name="Rectangle"/>
          <p:cNvSpPr/>
          <p:nvPr/>
        </p:nvSpPr>
        <p:spPr>
          <a:xfrm>
            <a:off x="1815291" y="3730123"/>
            <a:ext cx="1389091" cy="11483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3" name="Rectangle"/>
          <p:cNvSpPr/>
          <p:nvPr/>
        </p:nvSpPr>
        <p:spPr>
          <a:xfrm>
            <a:off x="1815291" y="3453303"/>
            <a:ext cx="1389091" cy="114831"/>
          </a:xfrm>
          <a:prstGeom prst="rect">
            <a:avLst/>
          </a:prstGeom>
          <a:solidFill>
            <a:schemeClr val="accent6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4" name="mapped uniquely"/>
          <p:cNvSpPr txBox="1"/>
          <p:nvPr/>
        </p:nvSpPr>
        <p:spPr>
          <a:xfrm>
            <a:off x="3466208" y="3094027"/>
            <a:ext cx="16318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uniquely</a:t>
            </a:r>
          </a:p>
        </p:txBody>
      </p:sp>
      <p:sp>
        <p:nvSpPr>
          <p:cNvPr id="315" name="mapped to multiple locations"/>
          <p:cNvSpPr txBox="1"/>
          <p:nvPr/>
        </p:nvSpPr>
        <p:spPr>
          <a:xfrm>
            <a:off x="3466207" y="3361918"/>
            <a:ext cx="26994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to multiple locations</a:t>
            </a:r>
          </a:p>
        </p:txBody>
      </p:sp>
      <p:sp>
        <p:nvSpPr>
          <p:cNvPr id="316" name="unmapped"/>
          <p:cNvSpPr txBox="1"/>
          <p:nvPr/>
        </p:nvSpPr>
        <p:spPr>
          <a:xfrm>
            <a:off x="3466207" y="3638738"/>
            <a:ext cx="1027525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unmapped</a:t>
            </a:r>
          </a:p>
        </p:txBody>
      </p:sp>
      <p:sp>
        <p:nvSpPr>
          <p:cNvPr id="317" name="Rectangle"/>
          <p:cNvSpPr/>
          <p:nvPr/>
        </p:nvSpPr>
        <p:spPr>
          <a:xfrm>
            <a:off x="3848048" y="425323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8" name="Rectangle"/>
          <p:cNvSpPr/>
          <p:nvPr/>
        </p:nvSpPr>
        <p:spPr>
          <a:xfrm>
            <a:off x="6954863" y="425323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9" name="One mate maps uniquely, the other is unmapped"/>
          <p:cNvSpPr txBox="1"/>
          <p:nvPr/>
        </p:nvSpPr>
        <p:spPr>
          <a:xfrm>
            <a:off x="4108698" y="5155007"/>
            <a:ext cx="4522969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One mate maps uniquely, the other is unmapped</a:t>
            </a:r>
          </a:p>
        </p:txBody>
      </p:sp>
      <p:sp>
        <p:nvSpPr>
          <p:cNvPr id="320" name="Line"/>
          <p:cNvSpPr/>
          <p:nvPr/>
        </p:nvSpPr>
        <p:spPr>
          <a:xfrm>
            <a:off x="1820466" y="4095706"/>
            <a:ext cx="79833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321" name="Rectangle"/>
          <p:cNvSpPr/>
          <p:nvPr/>
        </p:nvSpPr>
        <p:spPr>
          <a:xfrm>
            <a:off x="3467021" y="4174781"/>
            <a:ext cx="5145977" cy="289399"/>
          </a:xfrm>
          <a:prstGeom prst="rect">
            <a:avLst/>
          </a:prstGeom>
          <a:solidFill>
            <a:srgbClr val="DCDEE0">
              <a:alpha val="75393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22" name="Rectangle"/>
          <p:cNvSpPr/>
          <p:nvPr/>
        </p:nvSpPr>
        <p:spPr>
          <a:xfrm>
            <a:off x="3848048" y="4573138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23" name="Rectangle"/>
          <p:cNvSpPr/>
          <p:nvPr/>
        </p:nvSpPr>
        <p:spPr>
          <a:xfrm>
            <a:off x="6954863" y="4573138"/>
            <a:ext cx="1389091" cy="11483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7905A0-55E0-7148-B9AB-C37BCFE3BC56}"/>
              </a:ext>
            </a:extLst>
          </p:cNvPr>
          <p:cNvSpPr txBox="1"/>
          <p:nvPr/>
        </p:nvSpPr>
        <p:spPr>
          <a:xfrm>
            <a:off x="1161621" y="6485559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91636097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aired end reads"/>
          <p:cNvSpPr txBox="1">
            <a:spLocks noGrp="1"/>
          </p:cNvSpPr>
          <p:nvPr>
            <p:ph type="title"/>
          </p:nvPr>
        </p:nvSpPr>
        <p:spPr>
          <a:xfrm>
            <a:off x="170323" y="122302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Paired end reads</a:t>
            </a:r>
          </a:p>
        </p:txBody>
      </p:sp>
      <p:grpSp>
        <p:nvGrpSpPr>
          <p:cNvPr id="341" name="Group"/>
          <p:cNvGrpSpPr/>
          <p:nvPr/>
        </p:nvGrpSpPr>
        <p:grpSpPr>
          <a:xfrm>
            <a:off x="4060442" y="1158597"/>
            <a:ext cx="4457153" cy="1231211"/>
            <a:chOff x="0" y="134124"/>
            <a:chExt cx="6339059" cy="1751055"/>
          </a:xfrm>
        </p:grpSpPr>
        <p:sp>
          <p:nvSpPr>
            <p:cNvPr id="329" name="Rectangle"/>
            <p:cNvSpPr/>
            <p:nvPr/>
          </p:nvSpPr>
          <p:spPr>
            <a:xfrm>
              <a:off x="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30" name="Rectangle"/>
            <p:cNvSpPr/>
            <p:nvPr/>
          </p:nvSpPr>
          <p:spPr>
            <a:xfrm>
              <a:off x="435610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31" name="Rectangle"/>
            <p:cNvSpPr/>
            <p:nvPr/>
          </p:nvSpPr>
          <p:spPr>
            <a:xfrm>
              <a:off x="1955800" y="920750"/>
              <a:ext cx="2420095" cy="163315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32" name="Line"/>
            <p:cNvSpPr/>
            <p:nvPr/>
          </p:nvSpPr>
          <p:spPr>
            <a:xfrm>
              <a:off x="42951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33" name="Line"/>
            <p:cNvSpPr/>
            <p:nvPr/>
          </p:nvSpPr>
          <p:spPr>
            <a:xfrm>
              <a:off x="4356100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34" name="Line"/>
            <p:cNvSpPr/>
            <p:nvPr/>
          </p:nvSpPr>
          <p:spPr>
            <a:xfrm>
              <a:off x="2003772" y="1287264"/>
              <a:ext cx="232415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35" name="Mate 1"/>
            <p:cNvSpPr txBox="1"/>
            <p:nvPr/>
          </p:nvSpPr>
          <p:spPr>
            <a:xfrm>
              <a:off x="119922" y="134124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1</a:t>
              </a:r>
            </a:p>
          </p:txBody>
        </p:sp>
        <p:sp>
          <p:nvSpPr>
            <p:cNvPr id="336" name="Mate 2"/>
            <p:cNvSpPr txBox="1"/>
            <p:nvPr/>
          </p:nvSpPr>
          <p:spPr>
            <a:xfrm>
              <a:off x="4587916" y="134125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2</a:t>
              </a:r>
            </a:p>
          </p:txBody>
        </p:sp>
        <p:sp>
          <p:nvSpPr>
            <p:cNvPr id="337" name="Insert"/>
            <p:cNvSpPr txBox="1"/>
            <p:nvPr/>
          </p:nvSpPr>
          <p:spPr>
            <a:xfrm>
              <a:off x="2532855" y="1505725"/>
              <a:ext cx="793381" cy="379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Insert</a:t>
              </a:r>
            </a:p>
          </p:txBody>
        </p:sp>
        <p:sp>
          <p:nvSpPr>
            <p:cNvPr id="338" name="X"/>
            <p:cNvSpPr txBox="1"/>
            <p:nvPr/>
          </p:nvSpPr>
          <p:spPr>
            <a:xfrm>
              <a:off x="6705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339" name="X"/>
            <p:cNvSpPr txBox="1"/>
            <p:nvPr/>
          </p:nvSpPr>
          <p:spPr>
            <a:xfrm>
              <a:off x="6131594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340" name="X"/>
            <p:cNvSpPr txBox="1"/>
            <p:nvPr/>
          </p:nvSpPr>
          <p:spPr>
            <a:xfrm>
              <a:off x="45567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7223C7-5D53-3DA1-12BA-CCF8B4E13118}"/>
              </a:ext>
            </a:extLst>
          </p:cNvPr>
          <p:cNvGrpSpPr/>
          <p:nvPr/>
        </p:nvGrpSpPr>
        <p:grpSpPr>
          <a:xfrm>
            <a:off x="1847097" y="2645378"/>
            <a:ext cx="7988520" cy="2563221"/>
            <a:chOff x="1815291" y="3094027"/>
            <a:chExt cx="7988520" cy="2563221"/>
          </a:xfrm>
        </p:grpSpPr>
        <p:sp>
          <p:nvSpPr>
            <p:cNvPr id="326" name="Rectangle"/>
            <p:cNvSpPr/>
            <p:nvPr/>
          </p:nvSpPr>
          <p:spPr>
            <a:xfrm>
              <a:off x="6954863" y="4573138"/>
              <a:ext cx="1389091" cy="114831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27" name="Rectangle"/>
            <p:cNvSpPr/>
            <p:nvPr/>
          </p:nvSpPr>
          <p:spPr>
            <a:xfrm>
              <a:off x="3848048" y="4573138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2" name="Rectangle"/>
            <p:cNvSpPr/>
            <p:nvPr/>
          </p:nvSpPr>
          <p:spPr>
            <a:xfrm>
              <a:off x="1815291" y="3185413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3" name="Rectangle"/>
            <p:cNvSpPr/>
            <p:nvPr/>
          </p:nvSpPr>
          <p:spPr>
            <a:xfrm>
              <a:off x="1815291" y="3730123"/>
              <a:ext cx="1389091" cy="114831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4" name="Rectangle"/>
            <p:cNvSpPr/>
            <p:nvPr/>
          </p:nvSpPr>
          <p:spPr>
            <a:xfrm>
              <a:off x="1815291" y="3453303"/>
              <a:ext cx="1389091" cy="11483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5" name="mapped uniquely"/>
            <p:cNvSpPr txBox="1"/>
            <p:nvPr/>
          </p:nvSpPr>
          <p:spPr>
            <a:xfrm>
              <a:off x="3466208" y="3094027"/>
              <a:ext cx="1631858" cy="2886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407" dirty="0"/>
                <a:t>mapped uniquely</a:t>
              </a:r>
            </a:p>
          </p:txBody>
        </p:sp>
        <p:sp>
          <p:nvSpPr>
            <p:cNvPr id="346" name="mapped to multiple locations"/>
            <p:cNvSpPr txBox="1"/>
            <p:nvPr/>
          </p:nvSpPr>
          <p:spPr>
            <a:xfrm>
              <a:off x="3466207" y="3361918"/>
              <a:ext cx="2699458" cy="2886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407" dirty="0"/>
                <a:t>mapped to multiple locations</a:t>
              </a:r>
            </a:p>
          </p:txBody>
        </p:sp>
        <p:sp>
          <p:nvSpPr>
            <p:cNvPr id="347" name="unmapped"/>
            <p:cNvSpPr txBox="1"/>
            <p:nvPr/>
          </p:nvSpPr>
          <p:spPr>
            <a:xfrm>
              <a:off x="3466207" y="3638738"/>
              <a:ext cx="1027525" cy="2886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407" dirty="0"/>
                <a:t>unmapped</a:t>
              </a:r>
            </a:p>
          </p:txBody>
        </p:sp>
        <p:sp>
          <p:nvSpPr>
            <p:cNvPr id="348" name="Rectangle"/>
            <p:cNvSpPr/>
            <p:nvPr/>
          </p:nvSpPr>
          <p:spPr>
            <a:xfrm>
              <a:off x="3848048" y="4253233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9" name="Rectangle"/>
            <p:cNvSpPr/>
            <p:nvPr/>
          </p:nvSpPr>
          <p:spPr>
            <a:xfrm>
              <a:off x="6954863" y="4253233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50" name="One mate maps uniquely, the other maps…"/>
            <p:cNvSpPr txBox="1"/>
            <p:nvPr/>
          </p:nvSpPr>
          <p:spPr>
            <a:xfrm>
              <a:off x="4102727" y="5152045"/>
              <a:ext cx="3849708" cy="5052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2000"/>
              </a:pPr>
              <a:r>
                <a:rPr sz="1407" dirty="0"/>
                <a:t>One mate maps uniquely, the other maps</a:t>
              </a:r>
            </a:p>
            <a:p>
              <a:pPr>
                <a:defRPr sz="2000"/>
              </a:pPr>
              <a:r>
                <a:rPr sz="1407" dirty="0"/>
                <a:t>to multiple locations</a:t>
              </a:r>
            </a:p>
          </p:txBody>
        </p:sp>
        <p:sp>
          <p:nvSpPr>
            <p:cNvPr id="351" name="Line"/>
            <p:cNvSpPr/>
            <p:nvPr/>
          </p:nvSpPr>
          <p:spPr>
            <a:xfrm>
              <a:off x="1820466" y="4095706"/>
              <a:ext cx="7983345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52" name="Rectangle"/>
            <p:cNvSpPr/>
            <p:nvPr/>
          </p:nvSpPr>
          <p:spPr>
            <a:xfrm>
              <a:off x="3670613" y="4130678"/>
              <a:ext cx="5145977" cy="637727"/>
            </a:xfrm>
            <a:prstGeom prst="rect">
              <a:avLst/>
            </a:prstGeom>
            <a:solidFill>
              <a:srgbClr val="DCDEE0">
                <a:alpha val="75393"/>
              </a:srgb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53" name="Rectangle"/>
            <p:cNvSpPr/>
            <p:nvPr/>
          </p:nvSpPr>
          <p:spPr>
            <a:xfrm>
              <a:off x="3848048" y="4864803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54" name="Rectangle"/>
            <p:cNvSpPr/>
            <p:nvPr/>
          </p:nvSpPr>
          <p:spPr>
            <a:xfrm>
              <a:off x="6954863" y="4869267"/>
              <a:ext cx="1389091" cy="11483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C152F3-8B17-C64F-AA56-DC998F14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55" y="5168138"/>
            <a:ext cx="9071482" cy="11754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CDE747-A196-3044-A1D3-FD83A7267749}"/>
              </a:ext>
            </a:extLst>
          </p:cNvPr>
          <p:cNvSpPr txBox="1"/>
          <p:nvPr/>
        </p:nvSpPr>
        <p:spPr>
          <a:xfrm>
            <a:off x="1147562" y="6507943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38707146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What needs to be stored?"/>
          <p:cNvSpPr txBox="1">
            <a:spLocks noGrp="1"/>
          </p:cNvSpPr>
          <p:nvPr>
            <p:ph type="title"/>
          </p:nvPr>
        </p:nvSpPr>
        <p:spPr>
          <a:xfrm>
            <a:off x="203200" y="217278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What needs to be stored?</a:t>
            </a:r>
          </a:p>
        </p:txBody>
      </p:sp>
      <p:sp>
        <p:nvSpPr>
          <p:cNvPr id="360" name="http://samtools.github.io/hts-specs/SAMv1.pdf"/>
          <p:cNvSpPr txBox="1"/>
          <p:nvPr/>
        </p:nvSpPr>
        <p:spPr>
          <a:xfrm>
            <a:off x="7458777" y="5688449"/>
            <a:ext cx="4356297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http://samtools.github.io/hts-specs/SAMv1.pdf</a:t>
            </a:r>
          </a:p>
        </p:txBody>
      </p:sp>
      <p:sp>
        <p:nvSpPr>
          <p:cNvPr id="361" name="Where did the read map?…"/>
          <p:cNvSpPr txBox="1"/>
          <p:nvPr/>
        </p:nvSpPr>
        <p:spPr>
          <a:xfrm>
            <a:off x="3030696" y="3559059"/>
            <a:ext cx="6130608" cy="197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200"/>
            </a:pPr>
            <a:r>
              <a:rPr sz="1547" dirty="0"/>
              <a:t>Where did the read map? </a:t>
            </a:r>
          </a:p>
          <a:p>
            <a:pPr algn="l">
              <a:defRPr sz="2200"/>
            </a:pPr>
            <a:r>
              <a:rPr sz="1547" dirty="0"/>
              <a:t>How confident are we that we are correct?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Which strand does the read come from?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Are there any differences with the reference?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is the DNA sequence?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are the quality scores for each base in the read?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do we know about the mate?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Which read group does the read belong to?</a:t>
            </a:r>
          </a:p>
        </p:txBody>
      </p:sp>
      <p:pic>
        <p:nvPicPr>
          <p:cNvPr id="362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3" y="1989368"/>
            <a:ext cx="7478231" cy="29377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Rounded Rectangle"/>
          <p:cNvSpPr/>
          <p:nvPr/>
        </p:nvSpPr>
        <p:spPr>
          <a:xfrm>
            <a:off x="3163491" y="2375244"/>
            <a:ext cx="731477" cy="60489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64" name="Here?"/>
          <p:cNvSpPr txBox="1"/>
          <p:nvPr/>
        </p:nvSpPr>
        <p:spPr>
          <a:xfrm>
            <a:off x="3198138" y="2524461"/>
            <a:ext cx="662183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Here?</a:t>
            </a:r>
          </a:p>
        </p:txBody>
      </p:sp>
      <p:sp>
        <p:nvSpPr>
          <p:cNvPr id="365" name="Rounded Rectangle"/>
          <p:cNvSpPr/>
          <p:nvPr/>
        </p:nvSpPr>
        <p:spPr>
          <a:xfrm>
            <a:off x="7769383" y="2375244"/>
            <a:ext cx="731477" cy="60489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66" name="Or here?"/>
          <p:cNvSpPr txBox="1"/>
          <p:nvPr/>
        </p:nvSpPr>
        <p:spPr>
          <a:xfrm>
            <a:off x="7804031" y="2405422"/>
            <a:ext cx="868971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Or here?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CA0D8-5E67-4A4E-988A-F71AE5FBED62}"/>
              </a:ext>
            </a:extLst>
          </p:cNvPr>
          <p:cNvSpPr txBox="1"/>
          <p:nvPr/>
        </p:nvSpPr>
        <p:spPr>
          <a:xfrm>
            <a:off x="1261277" y="6481672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6915011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What needs to be stored?"/>
          <p:cNvSpPr txBox="1">
            <a:spLocks noGrp="1"/>
          </p:cNvSpPr>
          <p:nvPr>
            <p:ph type="title"/>
          </p:nvPr>
        </p:nvSpPr>
        <p:spPr>
          <a:xfrm>
            <a:off x="101600" y="204636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What needs to be stored?</a:t>
            </a:r>
          </a:p>
        </p:txBody>
      </p:sp>
      <p:sp>
        <p:nvSpPr>
          <p:cNvPr id="370" name="http://samtools.github.io/hts-specs/SAMv1.pdf"/>
          <p:cNvSpPr txBox="1"/>
          <p:nvPr/>
        </p:nvSpPr>
        <p:spPr>
          <a:xfrm>
            <a:off x="7835703" y="5554818"/>
            <a:ext cx="4356297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http://samtools.github.io/hts-specs/SAMv1.pdf</a:t>
            </a:r>
          </a:p>
        </p:txBody>
      </p:sp>
      <p:pic>
        <p:nvPicPr>
          <p:cNvPr id="371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3" y="1989368"/>
            <a:ext cx="7478231" cy="29377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ounded Rectangle"/>
          <p:cNvSpPr/>
          <p:nvPr/>
        </p:nvSpPr>
        <p:spPr>
          <a:xfrm>
            <a:off x="3163491" y="2375244"/>
            <a:ext cx="731477" cy="60489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73" name="Where did the read map?…"/>
          <p:cNvSpPr txBox="1"/>
          <p:nvPr/>
        </p:nvSpPr>
        <p:spPr>
          <a:xfrm>
            <a:off x="3030696" y="3559059"/>
            <a:ext cx="6130608" cy="197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Where did the read map? 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How confident are we that we are correct?</a:t>
            </a:r>
          </a:p>
          <a:p>
            <a:pPr algn="l">
              <a:defRPr sz="2200"/>
            </a:pPr>
            <a:r>
              <a:rPr sz="1547" dirty="0"/>
              <a:t>Which strand does the read come from?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Are there any differences with the reference?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is the DNA sequence?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are the quality scores for each base in the read?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do we know about the mate?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Which read group does the read belong to?</a:t>
            </a:r>
          </a:p>
        </p:txBody>
      </p:sp>
      <p:sp>
        <p:nvSpPr>
          <p:cNvPr id="374" name="Line"/>
          <p:cNvSpPr/>
          <p:nvPr/>
        </p:nvSpPr>
        <p:spPr>
          <a:xfrm>
            <a:off x="3163491" y="2706810"/>
            <a:ext cx="731477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375" name="Line"/>
          <p:cNvSpPr/>
          <p:nvPr/>
        </p:nvSpPr>
        <p:spPr>
          <a:xfrm>
            <a:off x="3163491" y="2933122"/>
            <a:ext cx="731477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pic>
        <p:nvPicPr>
          <p:cNvPr id="376" name="Question mark - red.png" descr="Question mark - 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56" y="2561707"/>
            <a:ext cx="335189" cy="5604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F2B22-4127-F34D-9C6F-C3A5B329C4A7}"/>
              </a:ext>
            </a:extLst>
          </p:cNvPr>
          <p:cNvSpPr txBox="1"/>
          <p:nvPr/>
        </p:nvSpPr>
        <p:spPr>
          <a:xfrm>
            <a:off x="1301033" y="6471364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9819113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What needs to be stored?"/>
          <p:cNvSpPr txBox="1">
            <a:spLocks noGrp="1"/>
          </p:cNvSpPr>
          <p:nvPr>
            <p:ph type="title"/>
          </p:nvPr>
        </p:nvSpPr>
        <p:spPr>
          <a:xfrm>
            <a:off x="101600" y="235532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What needs to be stored?</a:t>
            </a:r>
          </a:p>
        </p:txBody>
      </p:sp>
      <p:sp>
        <p:nvSpPr>
          <p:cNvPr id="380" name="http://samtools.github.io/hts-specs/SAMv1.pdf"/>
          <p:cNvSpPr txBox="1"/>
          <p:nvPr/>
        </p:nvSpPr>
        <p:spPr>
          <a:xfrm>
            <a:off x="7656915" y="5598461"/>
            <a:ext cx="4356297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http://samtools.github.io/hts-specs/SAMv1.pdf</a:t>
            </a:r>
          </a:p>
        </p:txBody>
      </p:sp>
      <p:pic>
        <p:nvPicPr>
          <p:cNvPr id="381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3" y="1989368"/>
            <a:ext cx="7478231" cy="29377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Rounded Rectangle"/>
          <p:cNvSpPr/>
          <p:nvPr/>
        </p:nvSpPr>
        <p:spPr>
          <a:xfrm>
            <a:off x="3163491" y="2375244"/>
            <a:ext cx="731477" cy="60489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83" name="Where did the read map?…"/>
          <p:cNvSpPr txBox="1"/>
          <p:nvPr/>
        </p:nvSpPr>
        <p:spPr>
          <a:xfrm>
            <a:off x="3030696" y="3559059"/>
            <a:ext cx="6130608" cy="197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Where did the read map? 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How confident are we that we are correct?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Which strand does the read come from?</a:t>
            </a:r>
          </a:p>
          <a:p>
            <a:pPr algn="l">
              <a:defRPr sz="2200"/>
            </a:pPr>
            <a:r>
              <a:rPr sz="1547" dirty="0"/>
              <a:t>Are there any differences with the reference?</a:t>
            </a:r>
          </a:p>
          <a:p>
            <a:pPr algn="l">
              <a:defRPr sz="2200"/>
            </a:pPr>
            <a:r>
              <a:rPr sz="1547" dirty="0"/>
              <a:t>What is the DNA sequence?</a:t>
            </a:r>
          </a:p>
          <a:p>
            <a:pPr algn="l">
              <a:defRPr sz="2200"/>
            </a:pPr>
            <a:r>
              <a:rPr sz="1547" dirty="0"/>
              <a:t>What are the quality scores for each base in the read?</a:t>
            </a:r>
          </a:p>
          <a:p>
            <a:pPr algn="l">
              <a:defRPr sz="2200"/>
            </a:pPr>
            <a:r>
              <a:rPr sz="1547" dirty="0"/>
              <a:t>What do we know about the mate?</a:t>
            </a:r>
          </a:p>
          <a:p>
            <a:pPr algn="l">
              <a:defRPr sz="2200"/>
            </a:pPr>
            <a:r>
              <a:rPr sz="1547" dirty="0"/>
              <a:t>Which read group does the read belong 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C0233-199E-3243-863F-5EFE66520892}"/>
              </a:ext>
            </a:extLst>
          </p:cNvPr>
          <p:cNvSpPr txBox="1"/>
          <p:nvPr/>
        </p:nvSpPr>
        <p:spPr>
          <a:xfrm>
            <a:off x="1281155" y="6463418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8763215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tore the alignment"/>
          <p:cNvSpPr txBox="1">
            <a:spLocks noGrp="1"/>
          </p:cNvSpPr>
          <p:nvPr>
            <p:ph type="title"/>
          </p:nvPr>
        </p:nvSpPr>
        <p:spPr>
          <a:xfrm>
            <a:off x="384902" y="36892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Store the alignment</a:t>
            </a:r>
          </a:p>
        </p:txBody>
      </p:sp>
      <p:sp>
        <p:nvSpPr>
          <p:cNvPr id="388" name="http://samtools.github.io/hts-specs/SAMv1.pdf"/>
          <p:cNvSpPr txBox="1"/>
          <p:nvPr/>
        </p:nvSpPr>
        <p:spPr>
          <a:xfrm>
            <a:off x="7858869" y="5721770"/>
            <a:ext cx="4356297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http://samtools.github.io/hts-specs/SAMv1.pdf</a:t>
            </a:r>
          </a:p>
        </p:txBody>
      </p:sp>
      <p:sp>
        <p:nvSpPr>
          <p:cNvPr id="389" name="Standardise alignment formats…"/>
          <p:cNvSpPr txBox="1"/>
          <p:nvPr/>
        </p:nvSpPr>
        <p:spPr>
          <a:xfrm>
            <a:off x="4846539" y="1720179"/>
            <a:ext cx="6024661" cy="401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200"/>
            </a:pPr>
            <a:r>
              <a:rPr lang="en-US" sz="2133" dirty="0"/>
              <a:t>Standardize</a:t>
            </a:r>
            <a:r>
              <a:rPr sz="2133" dirty="0"/>
              <a:t> alignment formats</a:t>
            </a:r>
          </a:p>
          <a:p>
            <a:pPr>
              <a:defRPr sz="2200"/>
            </a:pPr>
            <a:endParaRPr sz="2133" dirty="0"/>
          </a:p>
          <a:p>
            <a:pPr>
              <a:defRPr sz="2200"/>
            </a:pPr>
            <a:r>
              <a:rPr sz="2133" dirty="0"/>
              <a:t>SAM - Sequence Alignment/Map</a:t>
            </a:r>
          </a:p>
          <a:p>
            <a:pPr>
              <a:defRPr sz="2200"/>
            </a:pPr>
            <a:endParaRPr sz="2133" dirty="0"/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Compressed (BAM) saves space</a:t>
            </a:r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Can be indexed allowing fast access of regions</a:t>
            </a:r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Simple format</a:t>
            </a:r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Can represent single and paired end reads</a:t>
            </a:r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Many toolkits now available to process data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2" y="803115"/>
            <a:ext cx="3759200" cy="531393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0135A-995A-0D41-96B4-EEBD073FEB1C}"/>
              </a:ext>
            </a:extLst>
          </p:cNvPr>
          <p:cNvSpPr txBox="1"/>
          <p:nvPr/>
        </p:nvSpPr>
        <p:spPr>
          <a:xfrm>
            <a:off x="1251337" y="6469699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760294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Introduction to the SAM/BAM format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659567" y="1116013"/>
            <a:ext cx="11002781" cy="50212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The specification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hlinkClick r:id="rId2"/>
              </a:rPr>
              <a:t>http://samtools.sourceforge.net/SAM1.pdf</a:t>
            </a: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SAM is uncompressed text data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BAM is a compressed version of SAM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lossless BGZF format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BAM files are usually ‘indexed’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‘.bai’ file will be found beside the ‘.bam’ file 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Indexing provides fast retrieval of alignments overlapping a specified region without going through all alignments. 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BAM must be sorted by the reference ID and then the leftmost coordinate before indexing</a:t>
            </a:r>
          </a:p>
        </p:txBody>
      </p:sp>
    </p:spTree>
    <p:extLst>
      <p:ext uri="{BB962C8B-B14F-4D97-AF65-F5344CB8AC3E}">
        <p14:creationId xmlns:p14="http://schemas.microsoft.com/office/powerpoint/2010/main" val="3821907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27599"/>
            <a:ext cx="12192000" cy="130810"/>
          </a:xfrm>
          <a:custGeom>
            <a:avLst/>
            <a:gdLst/>
            <a:ahLst/>
            <a:cxnLst/>
            <a:rect l="l" t="t" r="r" b="b"/>
            <a:pathLst>
              <a:path w="12192000" h="130809">
                <a:moveTo>
                  <a:pt x="12192000" y="0"/>
                </a:moveTo>
                <a:lnTo>
                  <a:pt x="0" y="0"/>
                </a:lnTo>
                <a:lnTo>
                  <a:pt x="0" y="130400"/>
                </a:lnTo>
                <a:lnTo>
                  <a:pt x="12192000" y="130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803" y="69489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dirty="0"/>
              <a:t>Use</a:t>
            </a:r>
            <a:r>
              <a:rPr sz="5300" spc="-75" dirty="0"/>
              <a:t> </a:t>
            </a:r>
            <a:r>
              <a:rPr sz="5300" dirty="0"/>
              <a:t>samtools</a:t>
            </a:r>
            <a:r>
              <a:rPr sz="5300" spc="-80" dirty="0"/>
              <a:t> </a:t>
            </a:r>
            <a:r>
              <a:rPr sz="5300" dirty="0"/>
              <a:t>to</a:t>
            </a:r>
            <a:r>
              <a:rPr sz="5300" spc="-85" dirty="0"/>
              <a:t> </a:t>
            </a:r>
            <a:r>
              <a:rPr sz="5300" dirty="0"/>
              <a:t>convert</a:t>
            </a:r>
            <a:r>
              <a:rPr sz="5300" spc="-85" dirty="0"/>
              <a:t> </a:t>
            </a:r>
            <a:r>
              <a:rPr sz="5300" dirty="0"/>
              <a:t>SAM</a:t>
            </a:r>
            <a:r>
              <a:rPr sz="5300" spc="-70" dirty="0"/>
              <a:t> </a:t>
            </a:r>
            <a:r>
              <a:rPr sz="5300" dirty="0"/>
              <a:t>to</a:t>
            </a:r>
            <a:r>
              <a:rPr sz="5300" spc="-85" dirty="0"/>
              <a:t> </a:t>
            </a:r>
            <a:r>
              <a:rPr sz="5300" spc="-20" dirty="0"/>
              <a:t>BAM.</a:t>
            </a:r>
            <a:endParaRPr sz="5300" dirty="0"/>
          </a:p>
        </p:txBody>
      </p:sp>
      <p:grpSp>
        <p:nvGrpSpPr>
          <p:cNvPr id="4" name="object 4"/>
          <p:cNvGrpSpPr/>
          <p:nvPr/>
        </p:nvGrpSpPr>
        <p:grpSpPr>
          <a:xfrm>
            <a:off x="3393300" y="1586833"/>
            <a:ext cx="2764155" cy="734695"/>
            <a:chOff x="3393300" y="1586833"/>
            <a:chExt cx="2764155" cy="734695"/>
          </a:xfrm>
        </p:grpSpPr>
        <p:sp>
          <p:nvSpPr>
            <p:cNvPr id="5" name="object 5"/>
            <p:cNvSpPr/>
            <p:nvPr/>
          </p:nvSpPr>
          <p:spPr>
            <a:xfrm>
              <a:off x="3406000" y="1599533"/>
              <a:ext cx="2738755" cy="709295"/>
            </a:xfrm>
            <a:custGeom>
              <a:avLst/>
              <a:gdLst/>
              <a:ahLst/>
              <a:cxnLst/>
              <a:rect l="l" t="t" r="r" b="b"/>
              <a:pathLst>
                <a:path w="2738754" h="709294">
                  <a:moveTo>
                    <a:pt x="2632080" y="0"/>
                  </a:moveTo>
                  <a:lnTo>
                    <a:pt x="106319" y="0"/>
                  </a:lnTo>
                  <a:lnTo>
                    <a:pt x="64935" y="8355"/>
                  </a:lnTo>
                  <a:lnTo>
                    <a:pt x="31140" y="31140"/>
                  </a:lnTo>
                  <a:lnTo>
                    <a:pt x="8355" y="64935"/>
                  </a:lnTo>
                  <a:lnTo>
                    <a:pt x="0" y="106319"/>
                  </a:lnTo>
                  <a:lnTo>
                    <a:pt x="0" y="602479"/>
                  </a:lnTo>
                  <a:lnTo>
                    <a:pt x="8355" y="643864"/>
                  </a:lnTo>
                  <a:lnTo>
                    <a:pt x="31140" y="677659"/>
                  </a:lnTo>
                  <a:lnTo>
                    <a:pt x="64935" y="700444"/>
                  </a:lnTo>
                  <a:lnTo>
                    <a:pt x="106319" y="708799"/>
                  </a:lnTo>
                  <a:lnTo>
                    <a:pt x="2632080" y="708799"/>
                  </a:lnTo>
                  <a:lnTo>
                    <a:pt x="2673464" y="700444"/>
                  </a:lnTo>
                  <a:lnTo>
                    <a:pt x="2707259" y="677659"/>
                  </a:lnTo>
                  <a:lnTo>
                    <a:pt x="2730044" y="643864"/>
                  </a:lnTo>
                  <a:lnTo>
                    <a:pt x="2738399" y="602479"/>
                  </a:lnTo>
                  <a:lnTo>
                    <a:pt x="2738399" y="106319"/>
                  </a:lnTo>
                  <a:lnTo>
                    <a:pt x="2730044" y="64935"/>
                  </a:lnTo>
                  <a:lnTo>
                    <a:pt x="2707259" y="31140"/>
                  </a:lnTo>
                  <a:lnTo>
                    <a:pt x="2673464" y="8355"/>
                  </a:lnTo>
                  <a:lnTo>
                    <a:pt x="263208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06000" y="1599533"/>
              <a:ext cx="2738755" cy="709295"/>
            </a:xfrm>
            <a:custGeom>
              <a:avLst/>
              <a:gdLst/>
              <a:ahLst/>
              <a:cxnLst/>
              <a:rect l="l" t="t" r="r" b="b"/>
              <a:pathLst>
                <a:path w="2738754" h="709294">
                  <a:moveTo>
                    <a:pt x="0" y="106320"/>
                  </a:moveTo>
                  <a:lnTo>
                    <a:pt x="8355" y="64935"/>
                  </a:lnTo>
                  <a:lnTo>
                    <a:pt x="31140" y="31140"/>
                  </a:lnTo>
                  <a:lnTo>
                    <a:pt x="64935" y="8355"/>
                  </a:lnTo>
                  <a:lnTo>
                    <a:pt x="106319" y="0"/>
                  </a:lnTo>
                  <a:lnTo>
                    <a:pt x="2632080" y="0"/>
                  </a:lnTo>
                  <a:lnTo>
                    <a:pt x="2673464" y="8355"/>
                  </a:lnTo>
                  <a:lnTo>
                    <a:pt x="2707259" y="31140"/>
                  </a:lnTo>
                  <a:lnTo>
                    <a:pt x="2730044" y="64935"/>
                  </a:lnTo>
                  <a:lnTo>
                    <a:pt x="2738400" y="106320"/>
                  </a:lnTo>
                  <a:lnTo>
                    <a:pt x="2738400" y="602480"/>
                  </a:lnTo>
                  <a:lnTo>
                    <a:pt x="2730044" y="643864"/>
                  </a:lnTo>
                  <a:lnTo>
                    <a:pt x="2707259" y="677659"/>
                  </a:lnTo>
                  <a:lnTo>
                    <a:pt x="2673464" y="700444"/>
                  </a:lnTo>
                  <a:lnTo>
                    <a:pt x="2632080" y="708800"/>
                  </a:lnTo>
                  <a:lnTo>
                    <a:pt x="106319" y="708800"/>
                  </a:lnTo>
                  <a:lnTo>
                    <a:pt x="64935" y="700444"/>
                  </a:lnTo>
                  <a:lnTo>
                    <a:pt x="31140" y="677659"/>
                  </a:lnTo>
                  <a:lnTo>
                    <a:pt x="8355" y="643864"/>
                  </a:lnTo>
                  <a:lnTo>
                    <a:pt x="0" y="602480"/>
                  </a:lnTo>
                  <a:lnTo>
                    <a:pt x="0" y="10632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95547" y="1623059"/>
            <a:ext cx="2559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 marR="5080" indent="-81534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BWT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reference genome.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6167" y="1834896"/>
            <a:ext cx="25590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onsolas"/>
                <a:cs typeface="Consolas"/>
              </a:rPr>
              <a:t>$</a:t>
            </a:r>
            <a:r>
              <a:rPr sz="1700" spc="3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bwa</a:t>
            </a:r>
            <a:r>
              <a:rPr sz="1700" spc="3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index</a:t>
            </a:r>
            <a:r>
              <a:rPr sz="1700" spc="35" dirty="0">
                <a:latin typeface="Consolas"/>
                <a:cs typeface="Consolas"/>
              </a:rPr>
              <a:t> </a:t>
            </a:r>
            <a:r>
              <a:rPr sz="1700" spc="-10" dirty="0">
                <a:latin typeface="Consolas"/>
                <a:cs typeface="Consolas"/>
              </a:rPr>
              <a:t>grch38.fa</a:t>
            </a:r>
            <a:endParaRPr sz="17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93300" y="3315016"/>
            <a:ext cx="2764155" cy="861694"/>
            <a:chOff x="3393300" y="3315016"/>
            <a:chExt cx="2764155" cy="861694"/>
          </a:xfrm>
        </p:grpSpPr>
        <p:sp>
          <p:nvSpPr>
            <p:cNvPr id="10" name="object 10"/>
            <p:cNvSpPr/>
            <p:nvPr/>
          </p:nvSpPr>
          <p:spPr>
            <a:xfrm>
              <a:off x="3406000" y="3327716"/>
              <a:ext cx="2738755" cy="836294"/>
            </a:xfrm>
            <a:custGeom>
              <a:avLst/>
              <a:gdLst/>
              <a:ahLst/>
              <a:cxnLst/>
              <a:rect l="l" t="t" r="r" b="b"/>
              <a:pathLst>
                <a:path w="2738754" h="836295">
                  <a:moveTo>
                    <a:pt x="2613000" y="0"/>
                  </a:moveTo>
                  <a:lnTo>
                    <a:pt x="125398" y="0"/>
                  </a:lnTo>
                  <a:lnTo>
                    <a:pt x="76587" y="9854"/>
                  </a:lnTo>
                  <a:lnTo>
                    <a:pt x="36728" y="36729"/>
                  </a:lnTo>
                  <a:lnTo>
                    <a:pt x="9854" y="76588"/>
                  </a:lnTo>
                  <a:lnTo>
                    <a:pt x="0" y="125399"/>
                  </a:lnTo>
                  <a:lnTo>
                    <a:pt x="0" y="710601"/>
                  </a:lnTo>
                  <a:lnTo>
                    <a:pt x="9854" y="759412"/>
                  </a:lnTo>
                  <a:lnTo>
                    <a:pt x="36728" y="799271"/>
                  </a:lnTo>
                  <a:lnTo>
                    <a:pt x="76587" y="826145"/>
                  </a:lnTo>
                  <a:lnTo>
                    <a:pt x="125398" y="836000"/>
                  </a:lnTo>
                  <a:lnTo>
                    <a:pt x="2613000" y="836000"/>
                  </a:lnTo>
                  <a:lnTo>
                    <a:pt x="2661811" y="826145"/>
                  </a:lnTo>
                  <a:lnTo>
                    <a:pt x="2701671" y="799271"/>
                  </a:lnTo>
                  <a:lnTo>
                    <a:pt x="2728544" y="759412"/>
                  </a:lnTo>
                  <a:lnTo>
                    <a:pt x="2738399" y="710601"/>
                  </a:lnTo>
                  <a:lnTo>
                    <a:pt x="2738399" y="125399"/>
                  </a:lnTo>
                  <a:lnTo>
                    <a:pt x="2728544" y="76588"/>
                  </a:lnTo>
                  <a:lnTo>
                    <a:pt x="2701670" y="36729"/>
                  </a:lnTo>
                  <a:lnTo>
                    <a:pt x="2661811" y="9854"/>
                  </a:lnTo>
                  <a:lnTo>
                    <a:pt x="261300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6000" y="3327716"/>
              <a:ext cx="2738755" cy="836294"/>
            </a:xfrm>
            <a:custGeom>
              <a:avLst/>
              <a:gdLst/>
              <a:ahLst/>
              <a:cxnLst/>
              <a:rect l="l" t="t" r="r" b="b"/>
              <a:pathLst>
                <a:path w="2738754" h="836295">
                  <a:moveTo>
                    <a:pt x="0" y="125399"/>
                  </a:moveTo>
                  <a:lnTo>
                    <a:pt x="9854" y="76588"/>
                  </a:lnTo>
                  <a:lnTo>
                    <a:pt x="36728" y="36728"/>
                  </a:lnTo>
                  <a:lnTo>
                    <a:pt x="76588" y="9854"/>
                  </a:lnTo>
                  <a:lnTo>
                    <a:pt x="125399" y="0"/>
                  </a:lnTo>
                  <a:lnTo>
                    <a:pt x="2613001" y="0"/>
                  </a:lnTo>
                  <a:lnTo>
                    <a:pt x="2661812" y="9854"/>
                  </a:lnTo>
                  <a:lnTo>
                    <a:pt x="2701671" y="36728"/>
                  </a:lnTo>
                  <a:lnTo>
                    <a:pt x="2728545" y="76588"/>
                  </a:lnTo>
                  <a:lnTo>
                    <a:pt x="2738400" y="125399"/>
                  </a:lnTo>
                  <a:lnTo>
                    <a:pt x="2738400" y="710600"/>
                  </a:lnTo>
                  <a:lnTo>
                    <a:pt x="2728545" y="759411"/>
                  </a:lnTo>
                  <a:lnTo>
                    <a:pt x="2701671" y="799271"/>
                  </a:lnTo>
                  <a:lnTo>
                    <a:pt x="2661812" y="826145"/>
                  </a:lnTo>
                  <a:lnTo>
                    <a:pt x="2613001" y="836000"/>
                  </a:lnTo>
                  <a:lnTo>
                    <a:pt x="125399" y="836000"/>
                  </a:lnTo>
                  <a:lnTo>
                    <a:pt x="76588" y="826145"/>
                  </a:lnTo>
                  <a:lnTo>
                    <a:pt x="36728" y="799271"/>
                  </a:lnTo>
                  <a:lnTo>
                    <a:pt x="9854" y="759411"/>
                  </a:lnTo>
                  <a:lnTo>
                    <a:pt x="0" y="710600"/>
                  </a:lnTo>
                  <a:lnTo>
                    <a:pt x="0" y="1253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53396" y="3415284"/>
            <a:ext cx="24434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2920" marR="5080" indent="-49085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Align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paired-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FASTQ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BWT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index.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6167" y="3566160"/>
            <a:ext cx="5816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onsolas"/>
                <a:cs typeface="Consolas"/>
              </a:rPr>
              <a:t>$</a:t>
            </a:r>
            <a:r>
              <a:rPr sz="1700" spc="3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bwa</a:t>
            </a:r>
            <a:r>
              <a:rPr sz="1700" spc="35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mem</a:t>
            </a:r>
            <a:r>
              <a:rPr sz="1700" spc="3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-t</a:t>
            </a:r>
            <a:r>
              <a:rPr sz="1700" spc="35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16</a:t>
            </a:r>
            <a:r>
              <a:rPr sz="1700" spc="35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grch38.fa</a:t>
            </a:r>
            <a:r>
              <a:rPr sz="1700" spc="3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1.fq</a:t>
            </a:r>
            <a:r>
              <a:rPr sz="1700" spc="35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2.fq</a:t>
            </a:r>
            <a:r>
              <a:rPr sz="1700" spc="35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&gt;</a:t>
            </a:r>
            <a:r>
              <a:rPr sz="1700" spc="30" dirty="0">
                <a:latin typeface="Consolas"/>
                <a:cs typeface="Consolas"/>
              </a:rPr>
              <a:t> </a:t>
            </a:r>
            <a:r>
              <a:rPr sz="1700" spc="-10" dirty="0">
                <a:latin typeface="Consolas"/>
                <a:cs typeface="Consolas"/>
              </a:rPr>
              <a:t>sample.sam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8332" y="2982467"/>
            <a:ext cx="1879600" cy="1362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49530" algn="ctr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Output</a:t>
            </a:r>
            <a:r>
              <a:rPr sz="2000" b="1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is</a:t>
            </a:r>
            <a:r>
              <a:rPr sz="2000" b="1" i="1" spc="-2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in</a:t>
            </a:r>
            <a:r>
              <a:rPr sz="2000" b="1" i="1" spc="-25" dirty="0">
                <a:solidFill>
                  <a:srgbClr val="38761D"/>
                </a:solidFill>
                <a:latin typeface="Calibri"/>
                <a:cs typeface="Calibri"/>
              </a:rPr>
              <a:t> SAM </a:t>
            </a:r>
            <a:r>
              <a:rPr sz="2000" b="1" i="1" spc="-10" dirty="0">
                <a:solidFill>
                  <a:srgbClr val="38761D"/>
                </a:solidFill>
                <a:latin typeface="Calibri"/>
                <a:cs typeface="Calibri"/>
              </a:rPr>
              <a:t>format.</a:t>
            </a:r>
            <a:endParaRPr sz="2000">
              <a:latin typeface="Calibri"/>
              <a:cs typeface="Calibri"/>
            </a:endParaRPr>
          </a:p>
          <a:p>
            <a:pPr marL="12700" marR="5080" algn="ctr">
              <a:lnSpc>
                <a:spcPct val="99400"/>
              </a:lnSpc>
            </a:pP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Use</a:t>
            </a:r>
            <a:r>
              <a:rPr sz="1600" i="1" spc="-4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multiple</a:t>
            </a:r>
            <a:r>
              <a:rPr sz="1600" i="1" spc="-4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threads</a:t>
            </a:r>
            <a:r>
              <a:rPr sz="1600" i="1" spc="-3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spc="-25" dirty="0">
                <a:solidFill>
                  <a:srgbClr val="38761D"/>
                </a:solidFill>
                <a:latin typeface="Calibri"/>
                <a:cs typeface="Calibri"/>
              </a:rPr>
              <a:t>if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you</a:t>
            </a:r>
            <a:r>
              <a:rPr sz="1600" i="1" spc="-2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have</a:t>
            </a:r>
            <a:r>
              <a:rPr sz="1600" i="1" spc="-2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1600" i="1" spc="-2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spc="-10" dirty="0">
                <a:solidFill>
                  <a:srgbClr val="38761D"/>
                </a:solidFill>
                <a:latin typeface="Calibri"/>
                <a:cs typeface="Calibri"/>
              </a:rPr>
              <a:t>computer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with</a:t>
            </a:r>
            <a:r>
              <a:rPr sz="1600" i="1" spc="-3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multiple</a:t>
            </a:r>
            <a:r>
              <a:rPr sz="1600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spc="-20" dirty="0">
                <a:solidFill>
                  <a:srgbClr val="38761D"/>
                </a:solidFill>
                <a:latin typeface="Calibri"/>
                <a:cs typeface="Calibri"/>
              </a:rPr>
              <a:t>CPUs.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34533" y="5237904"/>
            <a:ext cx="2764155" cy="647700"/>
            <a:chOff x="3434533" y="5237904"/>
            <a:chExt cx="2764155" cy="647700"/>
          </a:xfrm>
        </p:grpSpPr>
        <p:sp>
          <p:nvSpPr>
            <p:cNvPr id="16" name="object 16"/>
            <p:cNvSpPr/>
            <p:nvPr/>
          </p:nvSpPr>
          <p:spPr>
            <a:xfrm>
              <a:off x="3447233" y="5250604"/>
              <a:ext cx="2738755" cy="622300"/>
            </a:xfrm>
            <a:custGeom>
              <a:avLst/>
              <a:gdLst/>
              <a:ahLst/>
              <a:cxnLst/>
              <a:rect l="l" t="t" r="r" b="b"/>
              <a:pathLst>
                <a:path w="2738754" h="622300">
                  <a:moveTo>
                    <a:pt x="2645101" y="0"/>
                  </a:moveTo>
                  <a:lnTo>
                    <a:pt x="93298" y="0"/>
                  </a:lnTo>
                  <a:lnTo>
                    <a:pt x="56981" y="7331"/>
                  </a:lnTo>
                  <a:lnTo>
                    <a:pt x="27326" y="27326"/>
                  </a:lnTo>
                  <a:lnTo>
                    <a:pt x="7331" y="56983"/>
                  </a:lnTo>
                  <a:lnTo>
                    <a:pt x="0" y="93299"/>
                  </a:lnTo>
                  <a:lnTo>
                    <a:pt x="0" y="528701"/>
                  </a:lnTo>
                  <a:lnTo>
                    <a:pt x="7331" y="565017"/>
                  </a:lnTo>
                  <a:lnTo>
                    <a:pt x="27326" y="594673"/>
                  </a:lnTo>
                  <a:lnTo>
                    <a:pt x="56981" y="614667"/>
                  </a:lnTo>
                  <a:lnTo>
                    <a:pt x="93298" y="621999"/>
                  </a:lnTo>
                  <a:lnTo>
                    <a:pt x="2645101" y="621999"/>
                  </a:lnTo>
                  <a:lnTo>
                    <a:pt x="2681416" y="614667"/>
                  </a:lnTo>
                  <a:lnTo>
                    <a:pt x="2711072" y="594673"/>
                  </a:lnTo>
                  <a:lnTo>
                    <a:pt x="2731067" y="565017"/>
                  </a:lnTo>
                  <a:lnTo>
                    <a:pt x="2738399" y="528701"/>
                  </a:lnTo>
                  <a:lnTo>
                    <a:pt x="2738399" y="93299"/>
                  </a:lnTo>
                  <a:lnTo>
                    <a:pt x="2731067" y="56983"/>
                  </a:lnTo>
                  <a:lnTo>
                    <a:pt x="2711072" y="27326"/>
                  </a:lnTo>
                  <a:lnTo>
                    <a:pt x="2681416" y="7331"/>
                  </a:lnTo>
                  <a:lnTo>
                    <a:pt x="2645101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7233" y="5250604"/>
              <a:ext cx="2738755" cy="622300"/>
            </a:xfrm>
            <a:custGeom>
              <a:avLst/>
              <a:gdLst/>
              <a:ahLst/>
              <a:cxnLst/>
              <a:rect l="l" t="t" r="r" b="b"/>
              <a:pathLst>
                <a:path w="2738754" h="622300">
                  <a:moveTo>
                    <a:pt x="0" y="93298"/>
                  </a:moveTo>
                  <a:lnTo>
                    <a:pt x="7331" y="56982"/>
                  </a:lnTo>
                  <a:lnTo>
                    <a:pt x="27326" y="27326"/>
                  </a:lnTo>
                  <a:lnTo>
                    <a:pt x="56982" y="7331"/>
                  </a:lnTo>
                  <a:lnTo>
                    <a:pt x="93298" y="0"/>
                  </a:lnTo>
                  <a:lnTo>
                    <a:pt x="2645102" y="0"/>
                  </a:lnTo>
                  <a:lnTo>
                    <a:pt x="2681417" y="7331"/>
                  </a:lnTo>
                  <a:lnTo>
                    <a:pt x="2711073" y="27326"/>
                  </a:lnTo>
                  <a:lnTo>
                    <a:pt x="2731068" y="56982"/>
                  </a:lnTo>
                  <a:lnTo>
                    <a:pt x="2738400" y="93298"/>
                  </a:lnTo>
                  <a:lnTo>
                    <a:pt x="2738400" y="528701"/>
                  </a:lnTo>
                  <a:lnTo>
                    <a:pt x="2731068" y="565017"/>
                  </a:lnTo>
                  <a:lnTo>
                    <a:pt x="2711073" y="594673"/>
                  </a:lnTo>
                  <a:lnTo>
                    <a:pt x="2681417" y="614668"/>
                  </a:lnTo>
                  <a:lnTo>
                    <a:pt x="2645102" y="622000"/>
                  </a:lnTo>
                  <a:lnTo>
                    <a:pt x="93298" y="622000"/>
                  </a:lnTo>
                  <a:lnTo>
                    <a:pt x="56982" y="614668"/>
                  </a:lnTo>
                  <a:lnTo>
                    <a:pt x="27326" y="594673"/>
                  </a:lnTo>
                  <a:lnTo>
                    <a:pt x="7331" y="565017"/>
                  </a:lnTo>
                  <a:lnTo>
                    <a:pt x="0" y="528701"/>
                  </a:lnTo>
                  <a:lnTo>
                    <a:pt x="0" y="9329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786842" y="5381752"/>
            <a:ext cx="20624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9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SAM</a:t>
            </a:r>
            <a:r>
              <a:rPr sz="19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BAM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46167" y="5364479"/>
            <a:ext cx="52133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onsolas"/>
                <a:cs typeface="Consolas"/>
              </a:rPr>
              <a:t>$</a:t>
            </a:r>
            <a:r>
              <a:rPr sz="1700" spc="4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samtools</a:t>
            </a:r>
            <a:r>
              <a:rPr sz="1700" spc="4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view</a:t>
            </a:r>
            <a:r>
              <a:rPr sz="1700" spc="4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-Sb</a:t>
            </a:r>
            <a:r>
              <a:rPr sz="1700" spc="4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sample.sam</a:t>
            </a:r>
            <a:r>
              <a:rPr sz="1700" spc="40" dirty="0"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&gt;</a:t>
            </a:r>
            <a:r>
              <a:rPr sz="1700" spc="40" dirty="0">
                <a:latin typeface="Consolas"/>
                <a:cs typeface="Consolas"/>
              </a:rPr>
              <a:t> </a:t>
            </a:r>
            <a:r>
              <a:rPr sz="1700" spc="-10" dirty="0">
                <a:latin typeface="Consolas"/>
                <a:cs typeface="Consolas"/>
              </a:rPr>
              <a:t>sample.bam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42" y="4878323"/>
            <a:ext cx="2414270" cy="161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marR="304800" algn="ctr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Output</a:t>
            </a:r>
            <a:r>
              <a:rPr sz="2000" b="1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is</a:t>
            </a:r>
            <a:r>
              <a:rPr sz="2000" b="1" i="1" spc="-2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in</a:t>
            </a:r>
            <a:r>
              <a:rPr sz="2000" b="1" i="1" spc="-25" dirty="0">
                <a:solidFill>
                  <a:srgbClr val="38761D"/>
                </a:solidFill>
                <a:latin typeface="Calibri"/>
                <a:cs typeface="Calibri"/>
              </a:rPr>
              <a:t> BAM </a:t>
            </a:r>
            <a:r>
              <a:rPr sz="2000" b="1" i="1" spc="-10" dirty="0">
                <a:solidFill>
                  <a:srgbClr val="38761D"/>
                </a:solidFill>
                <a:latin typeface="Calibri"/>
                <a:cs typeface="Calibri"/>
              </a:rPr>
              <a:t>format.</a:t>
            </a:r>
            <a:endParaRPr sz="2000">
              <a:latin typeface="Calibri"/>
              <a:cs typeface="Calibri"/>
            </a:endParaRPr>
          </a:p>
          <a:p>
            <a:pPr marL="12065" marR="5080" indent="-635" algn="ctr">
              <a:lnSpc>
                <a:spcPct val="100400"/>
              </a:lnSpc>
              <a:spcBef>
                <a:spcPts val="5"/>
              </a:spcBef>
            </a:pPr>
            <a:r>
              <a:rPr sz="1600" i="1" spc="-20" dirty="0">
                <a:solidFill>
                  <a:srgbClr val="38761D"/>
                </a:solidFill>
                <a:latin typeface="Calibri"/>
                <a:cs typeface="Calibri"/>
              </a:rPr>
              <a:t>However,</a:t>
            </a:r>
            <a:r>
              <a:rPr sz="1600" i="1" spc="-2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it</a:t>
            </a:r>
            <a:r>
              <a:rPr sz="1600" i="1" spc="-2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is</a:t>
            </a:r>
            <a:r>
              <a:rPr sz="1600" i="1" spc="-2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unsorted</a:t>
            </a:r>
            <a:r>
              <a:rPr sz="1600" i="1" spc="-2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-</a:t>
            </a:r>
            <a:r>
              <a:rPr sz="1600" i="1" spc="-2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spc="-20" dirty="0">
                <a:solidFill>
                  <a:srgbClr val="38761D"/>
                </a:solidFill>
                <a:latin typeface="Calibri"/>
                <a:cs typeface="Calibri"/>
              </a:rPr>
              <a:t>that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is,</a:t>
            </a:r>
            <a:r>
              <a:rPr sz="1600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random</a:t>
            </a:r>
            <a:r>
              <a:rPr sz="1600" i="1" spc="-3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genomic</a:t>
            </a:r>
            <a:r>
              <a:rPr sz="1600" i="1" spc="-3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order</a:t>
            </a:r>
            <a:r>
              <a:rPr sz="1600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spc="-25" dirty="0">
                <a:solidFill>
                  <a:srgbClr val="38761D"/>
                </a:solidFill>
                <a:latin typeface="Calibri"/>
                <a:cs typeface="Calibri"/>
              </a:rPr>
              <a:t>as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reads</a:t>
            </a:r>
            <a:r>
              <a:rPr sz="1600" i="1" spc="-3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are</a:t>
            </a:r>
            <a:r>
              <a:rPr sz="1600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randomly</a:t>
            </a:r>
            <a:r>
              <a:rPr sz="1600" i="1" spc="-4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placed</a:t>
            </a:r>
            <a:r>
              <a:rPr sz="1600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spc="-25" dirty="0">
                <a:solidFill>
                  <a:srgbClr val="38761D"/>
                </a:solidFill>
                <a:latin typeface="Calibri"/>
                <a:cs typeface="Calibri"/>
              </a:rPr>
              <a:t>in FASTQ</a:t>
            </a:r>
            <a:r>
              <a:rPr sz="1600" i="1" spc="-3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dirty="0">
                <a:solidFill>
                  <a:srgbClr val="38761D"/>
                </a:solidFill>
                <a:latin typeface="Calibri"/>
                <a:cs typeface="Calibri"/>
              </a:rPr>
              <a:t>by</a:t>
            </a:r>
            <a:r>
              <a:rPr sz="1600" i="1" spc="-3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00" i="1" spc="-10" dirty="0">
                <a:solidFill>
                  <a:srgbClr val="38761D"/>
                </a:solidFill>
                <a:latin typeface="Calibri"/>
                <a:cs typeface="Calibri"/>
              </a:rPr>
              <a:t>sequencer.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1026" y="1571244"/>
            <a:ext cx="195516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This</a:t>
            </a:r>
            <a:r>
              <a:rPr sz="2000" b="1" i="1" spc="-3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spc="-10" dirty="0">
                <a:solidFill>
                  <a:srgbClr val="38761D"/>
                </a:solidFill>
                <a:latin typeface="Calibri"/>
                <a:cs typeface="Calibri"/>
              </a:rPr>
              <a:t>takes</a:t>
            </a:r>
            <a:r>
              <a:rPr sz="2000" b="1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2000" b="1" i="1" spc="-3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spc="-20" dirty="0">
                <a:solidFill>
                  <a:srgbClr val="38761D"/>
                </a:solidFill>
                <a:latin typeface="Calibri"/>
                <a:cs typeface="Calibri"/>
              </a:rPr>
              <a:t>long </a:t>
            </a: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time,</a:t>
            </a:r>
            <a:r>
              <a:rPr sz="2000" b="1" i="1" spc="-2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but</a:t>
            </a:r>
            <a:r>
              <a:rPr sz="2000" b="1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you</a:t>
            </a:r>
            <a:r>
              <a:rPr sz="2000" b="1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38761D"/>
                </a:solidFill>
                <a:latin typeface="Calibri"/>
                <a:cs typeface="Calibri"/>
              </a:rPr>
              <a:t>do</a:t>
            </a:r>
            <a:r>
              <a:rPr sz="2000" b="1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000" b="1" i="1" spc="-25" dirty="0">
                <a:solidFill>
                  <a:srgbClr val="38761D"/>
                </a:solidFill>
                <a:latin typeface="Calibri"/>
                <a:cs typeface="Calibri"/>
              </a:rPr>
              <a:t>it </a:t>
            </a:r>
            <a:r>
              <a:rPr sz="2000" b="1" i="1" u="sng" spc="-20" dirty="0">
                <a:solidFill>
                  <a:srgbClr val="38761D"/>
                </a:solidFill>
                <a:uFill>
                  <a:solidFill>
                    <a:srgbClr val="38761D"/>
                  </a:solidFill>
                </a:uFill>
                <a:latin typeface="Calibri"/>
                <a:cs typeface="Calibri"/>
              </a:rPr>
              <a:t>once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47120" y="2627862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18945" y="378451"/>
                </a:moveTo>
                <a:lnTo>
                  <a:pt x="18943" y="397710"/>
                </a:lnTo>
                <a:lnTo>
                  <a:pt x="37679" y="435703"/>
                </a:lnTo>
                <a:lnTo>
                  <a:pt x="56938" y="397710"/>
                </a:lnTo>
                <a:lnTo>
                  <a:pt x="37993" y="397710"/>
                </a:lnTo>
                <a:lnTo>
                  <a:pt x="18945" y="378451"/>
                </a:lnTo>
                <a:close/>
              </a:path>
              <a:path w="76200" h="436244">
                <a:moveTo>
                  <a:pt x="0" y="359295"/>
                </a:moveTo>
                <a:lnTo>
                  <a:pt x="18943" y="397710"/>
                </a:lnTo>
                <a:lnTo>
                  <a:pt x="18945" y="378451"/>
                </a:lnTo>
                <a:lnTo>
                  <a:pt x="0" y="359295"/>
                </a:lnTo>
                <a:close/>
              </a:path>
              <a:path w="76200" h="436244">
                <a:moveTo>
                  <a:pt x="21029" y="0"/>
                </a:moveTo>
                <a:lnTo>
                  <a:pt x="19050" y="359295"/>
                </a:lnTo>
                <a:lnTo>
                  <a:pt x="18945" y="378451"/>
                </a:lnTo>
                <a:lnTo>
                  <a:pt x="37993" y="397710"/>
                </a:lnTo>
                <a:lnTo>
                  <a:pt x="37782" y="397710"/>
                </a:lnTo>
                <a:lnTo>
                  <a:pt x="57044" y="378660"/>
                </a:lnTo>
                <a:lnTo>
                  <a:pt x="59129" y="209"/>
                </a:lnTo>
                <a:lnTo>
                  <a:pt x="21029" y="0"/>
                </a:lnTo>
                <a:close/>
              </a:path>
              <a:path w="76200" h="436244">
                <a:moveTo>
                  <a:pt x="57044" y="378660"/>
                </a:moveTo>
                <a:lnTo>
                  <a:pt x="37782" y="397710"/>
                </a:lnTo>
                <a:lnTo>
                  <a:pt x="56939" y="397710"/>
                </a:lnTo>
                <a:lnTo>
                  <a:pt x="57044" y="378660"/>
                </a:lnTo>
                <a:close/>
              </a:path>
              <a:path w="76200" h="436244">
                <a:moveTo>
                  <a:pt x="76198" y="359716"/>
                </a:moveTo>
                <a:lnTo>
                  <a:pt x="57044" y="378660"/>
                </a:lnTo>
                <a:lnTo>
                  <a:pt x="56939" y="397710"/>
                </a:lnTo>
                <a:lnTo>
                  <a:pt x="76198" y="359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47120" y="4558262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5">
                <a:moveTo>
                  <a:pt x="18945" y="378451"/>
                </a:moveTo>
                <a:lnTo>
                  <a:pt x="18943" y="397710"/>
                </a:lnTo>
                <a:lnTo>
                  <a:pt x="37679" y="435705"/>
                </a:lnTo>
                <a:lnTo>
                  <a:pt x="56939" y="397710"/>
                </a:lnTo>
                <a:lnTo>
                  <a:pt x="37993" y="397710"/>
                </a:lnTo>
                <a:lnTo>
                  <a:pt x="18945" y="378451"/>
                </a:lnTo>
                <a:close/>
              </a:path>
              <a:path w="76200" h="436245">
                <a:moveTo>
                  <a:pt x="0" y="359295"/>
                </a:moveTo>
                <a:lnTo>
                  <a:pt x="18943" y="397710"/>
                </a:lnTo>
                <a:lnTo>
                  <a:pt x="18945" y="378451"/>
                </a:lnTo>
                <a:lnTo>
                  <a:pt x="0" y="359295"/>
                </a:lnTo>
                <a:close/>
              </a:path>
              <a:path w="76200" h="436245">
                <a:moveTo>
                  <a:pt x="21029" y="0"/>
                </a:moveTo>
                <a:lnTo>
                  <a:pt x="19050" y="359295"/>
                </a:lnTo>
                <a:lnTo>
                  <a:pt x="18945" y="378451"/>
                </a:lnTo>
                <a:lnTo>
                  <a:pt x="37993" y="397710"/>
                </a:lnTo>
                <a:lnTo>
                  <a:pt x="37782" y="397710"/>
                </a:lnTo>
                <a:lnTo>
                  <a:pt x="57044" y="378660"/>
                </a:lnTo>
                <a:lnTo>
                  <a:pt x="59129" y="209"/>
                </a:lnTo>
                <a:lnTo>
                  <a:pt x="21029" y="0"/>
                </a:lnTo>
                <a:close/>
              </a:path>
              <a:path w="76200" h="436245">
                <a:moveTo>
                  <a:pt x="57044" y="378660"/>
                </a:moveTo>
                <a:lnTo>
                  <a:pt x="37782" y="397710"/>
                </a:lnTo>
                <a:lnTo>
                  <a:pt x="56939" y="397710"/>
                </a:lnTo>
                <a:lnTo>
                  <a:pt x="57044" y="378660"/>
                </a:lnTo>
                <a:close/>
              </a:path>
              <a:path w="76200" h="436245">
                <a:moveTo>
                  <a:pt x="76198" y="359716"/>
                </a:moveTo>
                <a:lnTo>
                  <a:pt x="57044" y="378660"/>
                </a:lnTo>
                <a:lnTo>
                  <a:pt x="56939" y="397710"/>
                </a:lnTo>
                <a:lnTo>
                  <a:pt x="76198" y="359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Example of SAM/BAM file format</a:t>
            </a:r>
          </a:p>
        </p:txBody>
      </p:sp>
      <p:pic>
        <p:nvPicPr>
          <p:cNvPr id="23554" name="Content Placeholder 3" descr="BAM File Example Alignment S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9" b="937"/>
          <a:stretch>
            <a:fillRect/>
          </a:stretch>
        </p:blipFill>
        <p:spPr>
          <a:xfrm>
            <a:off x="574875" y="3218225"/>
            <a:ext cx="9695281" cy="3242722"/>
          </a:xfrm>
        </p:spPr>
      </p:pic>
      <p:pic>
        <p:nvPicPr>
          <p:cNvPr id="23555" name="Picture 4" descr="BAM File Example Header S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7" y="1276947"/>
            <a:ext cx="10962856" cy="164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571667" y="843927"/>
            <a:ext cx="53142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Example SAM/BAM/CRAM header section (abbreviated)</a:t>
            </a: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490689" y="2880737"/>
            <a:ext cx="68515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Example SAM/BAM/CRAM alignment section (only 10 alignments shown)</a:t>
            </a:r>
          </a:p>
        </p:txBody>
      </p:sp>
    </p:spTree>
    <p:extLst>
      <p:ext uri="{BB962C8B-B14F-4D97-AF65-F5344CB8AC3E}">
        <p14:creationId xmlns:p14="http://schemas.microsoft.com/office/powerpoint/2010/main" val="2968155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676400" y="-168390"/>
            <a:ext cx="8839200" cy="114300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" charset="0"/>
                <a:ea typeface="ＭＳ Ｐゴシック" charset="0"/>
              </a:rPr>
              <a:t>SAM/BAM header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616" y="772998"/>
            <a:ext cx="11152682" cy="1743959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Used to describe source of data, reference sequence, method of alignment, etc.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Each section begins with character ‘@’ followed by a two-letter record type code.  These are followed by two-letter tags and values: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B6A6C6-824F-D349-AC93-AFED478203C1}"/>
              </a:ext>
            </a:extLst>
          </p:cNvPr>
          <p:cNvSpPr txBox="1">
            <a:spLocks/>
          </p:cNvSpPr>
          <p:nvPr/>
        </p:nvSpPr>
        <p:spPr>
          <a:xfrm>
            <a:off x="5849873" y="2658359"/>
            <a:ext cx="5686861" cy="3799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@RG  Read group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ID: read group identifier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CN: name of sequencing center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SM: sample name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@PG  Program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PN: program name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VN: program version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05F443-B8E6-FD42-B174-BBE2DD1F789E}"/>
              </a:ext>
            </a:extLst>
          </p:cNvPr>
          <p:cNvSpPr txBox="1">
            <a:spLocks/>
          </p:cNvSpPr>
          <p:nvPr/>
        </p:nvSpPr>
        <p:spPr>
          <a:xfrm>
            <a:off x="584616" y="2707127"/>
            <a:ext cx="4692823" cy="351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@HD  The header line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VN: format version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SO: Sorting order of alignments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@SQ  Reference sequence dictionary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SN: reference sequence name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LN: reference sequence length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SP: species</a:t>
            </a:r>
          </a:p>
        </p:txBody>
      </p:sp>
    </p:spTree>
    <p:extLst>
      <p:ext uri="{BB962C8B-B14F-4D97-AF65-F5344CB8AC3E}">
        <p14:creationId xmlns:p14="http://schemas.microsoft.com/office/powerpoint/2010/main" val="254826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A09121-1791-6744-BBC7-89097E9F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9" y="2616200"/>
            <a:ext cx="10312400" cy="3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DEBD1-87E5-9B43-948D-7A786E55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26" y="279400"/>
            <a:ext cx="9973733" cy="2201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5F0912-62BC-9643-80A4-EFF903BD18DE}"/>
              </a:ext>
            </a:extLst>
          </p:cNvPr>
          <p:cNvSpPr txBox="1"/>
          <p:nvPr/>
        </p:nvSpPr>
        <p:spPr>
          <a:xfrm>
            <a:off x="-60628" y="6503008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4189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M File Example Header Section.png">
            <a:extLst>
              <a:ext uri="{FF2B5EF4-FFF2-40B4-BE49-F238E27FC236}">
                <a16:creationId xmlns:a16="http://schemas.microsoft.com/office/drawing/2014/main" id="{1E18477F-246E-B140-AD68-75D89EF9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0" y="1415302"/>
            <a:ext cx="11277600" cy="225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F0B8FA-F35E-CB47-A451-66A311B3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77801"/>
            <a:ext cx="11277600" cy="60960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charset="0"/>
                <a:ea typeface="ＭＳ Ｐゴシック" charset="0"/>
              </a:rPr>
              <a:t>A BAM file is divided in header and alignment sections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A4E477C-F7F5-4740-B274-9A10E9939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1" y="889000"/>
            <a:ext cx="104239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Example SAM/BAM header section (abbreviated)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3D4D9-CD6C-5E46-B51E-D8E69CB73B6C}"/>
              </a:ext>
            </a:extLst>
          </p:cNvPr>
          <p:cNvSpPr txBox="1"/>
          <p:nvPr/>
        </p:nvSpPr>
        <p:spPr>
          <a:xfrm>
            <a:off x="1220304" y="6490969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Obi and Malachi Griffith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0180E5-BFA4-7847-B0BC-BC1A929080C0}"/>
              </a:ext>
            </a:extLst>
          </p:cNvPr>
          <p:cNvGrpSpPr/>
          <p:nvPr/>
        </p:nvGrpSpPr>
        <p:grpSpPr>
          <a:xfrm>
            <a:off x="1460339" y="3429000"/>
            <a:ext cx="9072623" cy="2998319"/>
            <a:chOff x="152400" y="1284501"/>
            <a:chExt cx="7565657" cy="2211072"/>
          </a:xfrm>
        </p:grpSpPr>
        <p:sp>
          <p:nvSpPr>
            <p:cNvPr id="11" name="Version (VN) and sort order (SO) - Important!">
              <a:extLst>
                <a:ext uri="{FF2B5EF4-FFF2-40B4-BE49-F238E27FC236}">
                  <a16:creationId xmlns:a16="http://schemas.microsoft.com/office/drawing/2014/main" id="{73B184CA-CB4F-D342-AEF7-59DA5DB16614}"/>
                </a:ext>
              </a:extLst>
            </p:cNvPr>
            <p:cNvSpPr txBox="1"/>
            <p:nvPr/>
          </p:nvSpPr>
          <p:spPr>
            <a:xfrm>
              <a:off x="1131049" y="1284501"/>
              <a:ext cx="2069351" cy="4111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160" dirty="0"/>
                <a:t>Version (VN) and sort order (SO) - Important!</a:t>
              </a:r>
            </a:p>
          </p:txBody>
        </p:sp>
        <p:pic>
          <p:nvPicPr>
            <p:cNvPr id="12" name="Screen Shot 2014-11-15 at 7.40.05 AM.png" descr="Screen Shot 2014-11-15 at 7.40.05 AM.png">
              <a:extLst>
                <a:ext uri="{FF2B5EF4-FFF2-40B4-BE49-F238E27FC236}">
                  <a16:creationId xmlns:a16="http://schemas.microsoft.com/office/drawing/2014/main" id="{6D780573-219E-6345-BB0A-B862E7C9A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943521"/>
              <a:ext cx="7565657" cy="60653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C414E3DC-B103-1F4F-A762-98D884448C24}"/>
                </a:ext>
              </a:extLst>
            </p:cNvPr>
            <p:cNvSpPr/>
            <p:nvPr/>
          </p:nvSpPr>
          <p:spPr>
            <a:xfrm flipH="1">
              <a:off x="838200" y="1462463"/>
              <a:ext cx="241493" cy="46632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6" dirty="0"/>
            </a:p>
          </p:txBody>
        </p:sp>
        <p:sp>
          <p:nvSpPr>
            <p:cNvPr id="14" name="Reference sequence (SQ)…">
              <a:extLst>
                <a:ext uri="{FF2B5EF4-FFF2-40B4-BE49-F238E27FC236}">
                  <a16:creationId xmlns:a16="http://schemas.microsoft.com/office/drawing/2014/main" id="{8B73CB10-31DA-474E-B010-149ECFCDC2E1}"/>
                </a:ext>
              </a:extLst>
            </p:cNvPr>
            <p:cNvSpPr txBox="1"/>
            <p:nvPr/>
          </p:nvSpPr>
          <p:spPr>
            <a:xfrm>
              <a:off x="5633477" y="1439387"/>
              <a:ext cx="1842746" cy="4111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>
              <a:spAutoFit/>
            </a:bodyPr>
            <a:lstStyle/>
            <a:p>
              <a:pPr algn="l">
                <a:defRPr sz="2200"/>
              </a:pPr>
              <a:r>
                <a:rPr sz="1160" dirty="0"/>
                <a:t>Reference sequence (SQ)</a:t>
              </a:r>
            </a:p>
            <a:p>
              <a:pPr algn="l">
                <a:defRPr sz="2200"/>
              </a:pPr>
              <a:r>
                <a:rPr sz="1160" dirty="0"/>
                <a:t>and sequence length (LN)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1BEB538D-60ED-8243-ACFC-A86F2AB5EB0C}"/>
                </a:ext>
              </a:extLst>
            </p:cNvPr>
            <p:cNvSpPr/>
            <p:nvPr/>
          </p:nvSpPr>
          <p:spPr>
            <a:xfrm flipH="1">
              <a:off x="2201111" y="1692875"/>
              <a:ext cx="3432366" cy="447726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6" dirty="0"/>
            </a:p>
          </p:txBody>
        </p:sp>
        <p:sp>
          <p:nvSpPr>
            <p:cNvPr id="16" name="Read group (RG) and sample (SM)">
              <a:extLst>
                <a:ext uri="{FF2B5EF4-FFF2-40B4-BE49-F238E27FC236}">
                  <a16:creationId xmlns:a16="http://schemas.microsoft.com/office/drawing/2014/main" id="{AA75B9C7-6354-7E49-9234-BA2E8A0761DB}"/>
                </a:ext>
              </a:extLst>
            </p:cNvPr>
            <p:cNvSpPr txBox="1"/>
            <p:nvPr/>
          </p:nvSpPr>
          <p:spPr>
            <a:xfrm>
              <a:off x="378072" y="3021308"/>
              <a:ext cx="1898917" cy="4111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160" dirty="0"/>
                <a:t>Read group (RG) and sample (SM)</a:t>
              </a:r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2BCEDE19-D179-0044-A0F6-775571DD4E8C}"/>
                </a:ext>
              </a:extLst>
            </p:cNvPr>
            <p:cNvSpPr/>
            <p:nvPr/>
          </p:nvSpPr>
          <p:spPr>
            <a:xfrm flipH="1" flipV="1">
              <a:off x="453834" y="2338438"/>
              <a:ext cx="588478" cy="699075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6" dirty="0"/>
            </a:p>
          </p:txBody>
        </p:sp>
        <p:sp>
          <p:nvSpPr>
            <p:cNvPr id="18" name="Programs (PG) that have been run on the data">
              <a:extLst>
                <a:ext uri="{FF2B5EF4-FFF2-40B4-BE49-F238E27FC236}">
                  <a16:creationId xmlns:a16="http://schemas.microsoft.com/office/drawing/2014/main" id="{B98B5F03-B792-8640-99DA-57E3C66765C8}"/>
                </a:ext>
              </a:extLst>
            </p:cNvPr>
            <p:cNvSpPr txBox="1"/>
            <p:nvPr/>
          </p:nvSpPr>
          <p:spPr>
            <a:xfrm>
              <a:off x="2553434" y="3084451"/>
              <a:ext cx="1898918" cy="4111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160" dirty="0"/>
                <a:t>Programs (PG) that have been run on the data</a:t>
              </a: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E61CFEFC-3905-8048-9066-7FC7A40CE998}"/>
                </a:ext>
              </a:extLst>
            </p:cNvPr>
            <p:cNvSpPr/>
            <p:nvPr/>
          </p:nvSpPr>
          <p:spPr>
            <a:xfrm flipH="1" flipV="1">
              <a:off x="2053297" y="2576330"/>
              <a:ext cx="1000274" cy="461183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6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077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203200" y="94721"/>
            <a:ext cx="11823700" cy="62873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ＭＳ Ｐゴシック" charset="0"/>
              </a:rPr>
              <a:t>A BAM file is divided in header and alignment sections</a:t>
            </a:r>
          </a:p>
        </p:txBody>
      </p:sp>
      <p:pic>
        <p:nvPicPr>
          <p:cNvPr id="23554" name="Content Placeholder 3" descr="BAM File Example Alignment S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9" b="937"/>
          <a:stretch>
            <a:fillRect/>
          </a:stretch>
        </p:blipFill>
        <p:spPr>
          <a:xfrm>
            <a:off x="222250" y="1119280"/>
            <a:ext cx="11785600" cy="5255812"/>
          </a:xfrm>
        </p:spPr>
      </p:pic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184150" y="534505"/>
            <a:ext cx="12801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Example SAM/BAM alignment section (only 10 alignments shown)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4DD0-1533-9742-86C7-AC3E1F7E5BA5}"/>
              </a:ext>
            </a:extLst>
          </p:cNvPr>
          <p:cNvSpPr txBox="1"/>
          <p:nvPr/>
        </p:nvSpPr>
        <p:spPr>
          <a:xfrm>
            <a:off x="1244600" y="6452819"/>
            <a:ext cx="5486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Obi and Malachi Griffith</a:t>
            </a:r>
          </a:p>
        </p:txBody>
      </p:sp>
    </p:spTree>
    <p:extLst>
      <p:ext uri="{BB962C8B-B14F-4D97-AF65-F5344CB8AC3E}">
        <p14:creationId xmlns:p14="http://schemas.microsoft.com/office/powerpoint/2010/main" val="1114049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676400" y="-189402"/>
            <a:ext cx="8839200" cy="114300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charset="0"/>
                <a:ea typeface="ＭＳ Ｐゴシック" charset="0"/>
              </a:rPr>
              <a:t>SAM/BAM alignment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541" y="3964316"/>
            <a:ext cx="11392779" cy="210343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QNAME  e.g.  HWI-ST495_129147882:1:2302:10269:12362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FLAG   e.g.  99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RNAME  e.g.  1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POS    e.g.  11623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MAPQ   e.g.  3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CIGAR  e.g.  100M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RNEXT  e.g.  = 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PNEXT  e.g.  11740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TLEN   e.g.  217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SEQ    e.g.  CCTGTTTCTCCACAAAGTGTTTACTTTTGGATTTTTGCCAGTCTAACAGGTGAAGCCCTGGAGATTCTTATTAGTGATTTGGGCTGGGGCCTGGCCATGT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QUAL   e.g.  CCCFFFFFHHHHHJJIJFIJJJJJJJJJJJHIJJJJJJJIJJJJJGGHIJHIJJJJJJJJJGHGGIJJJJJJIJEEHHHHFFFFCDCDDDDDDDB@ACDD</a:t>
            </a:r>
          </a:p>
        </p:txBody>
      </p:sp>
      <p:pic>
        <p:nvPicPr>
          <p:cNvPr id="26627" name="Picture 3" descr="BAM Alignment Section Colum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72" y="790247"/>
            <a:ext cx="8170862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C2442-60F7-0842-AD5E-5D5F68263E26}"/>
              </a:ext>
            </a:extLst>
          </p:cNvPr>
          <p:cNvSpPr txBox="1"/>
          <p:nvPr/>
        </p:nvSpPr>
        <p:spPr>
          <a:xfrm>
            <a:off x="607541" y="3560473"/>
            <a:ext cx="213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values</a:t>
            </a:r>
          </a:p>
        </p:txBody>
      </p:sp>
    </p:spTree>
    <p:extLst>
      <p:ext uri="{BB962C8B-B14F-4D97-AF65-F5344CB8AC3E}">
        <p14:creationId xmlns:p14="http://schemas.microsoft.com/office/powerpoint/2010/main" val="521094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AM format"/>
          <p:cNvSpPr txBox="1">
            <a:spLocks noGrp="1"/>
          </p:cNvSpPr>
          <p:nvPr>
            <p:ph type="title"/>
          </p:nvPr>
        </p:nvSpPr>
        <p:spPr>
          <a:xfrm>
            <a:off x="457199" y="27005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SAM </a:t>
            </a:r>
            <a:r>
              <a:rPr lang="en-US" sz="4800" dirty="0"/>
              <a:t>F</a:t>
            </a:r>
            <a:r>
              <a:rPr sz="4800" dirty="0"/>
              <a:t>ormat</a:t>
            </a:r>
            <a:r>
              <a:rPr lang="en-US" sz="4800" dirty="0"/>
              <a:t> – Information Fields</a:t>
            </a:r>
            <a:endParaRPr sz="4800" dirty="0"/>
          </a:p>
        </p:txBody>
      </p:sp>
      <p:pic>
        <p:nvPicPr>
          <p:cNvPr id="409" name="Screen Shot 2014-11-14 at 8.32.21 AM.png" descr="Screen Shot 2014-11-14 at 8.32.2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01" y="1003765"/>
            <a:ext cx="9194139" cy="3082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4ED37F-E3F3-3B4C-9947-32EFC1395793}"/>
              </a:ext>
            </a:extLst>
          </p:cNvPr>
          <p:cNvGrpSpPr/>
          <p:nvPr/>
        </p:nvGrpSpPr>
        <p:grpSpPr>
          <a:xfrm>
            <a:off x="165401" y="4453923"/>
            <a:ext cx="12026599" cy="1091087"/>
            <a:chOff x="82700" y="4932393"/>
            <a:chExt cx="12026599" cy="1091087"/>
          </a:xfrm>
        </p:grpSpPr>
        <p:pic>
          <p:nvPicPr>
            <p:cNvPr id="410" name="Screen Shot 2014-11-14 at 8.34.08 AM.png" descr="Screen Shot 2014-11-14 at 8.34.08 A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0" y="5286821"/>
              <a:ext cx="12026599" cy="19111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F3EE22F-0334-A347-BE4D-A9740AB0D68D}"/>
                </a:ext>
              </a:extLst>
            </p:cNvPr>
            <p:cNvGrpSpPr/>
            <p:nvPr/>
          </p:nvGrpSpPr>
          <p:grpSpPr>
            <a:xfrm>
              <a:off x="705685" y="4932393"/>
              <a:ext cx="8285962" cy="1091087"/>
              <a:chOff x="747693" y="4953397"/>
              <a:chExt cx="8285962" cy="1091087"/>
            </a:xfrm>
          </p:grpSpPr>
          <p:sp>
            <p:nvSpPr>
              <p:cNvPr id="408" name="3"/>
              <p:cNvSpPr txBox="1"/>
              <p:nvPr/>
            </p:nvSpPr>
            <p:spPr>
              <a:xfrm>
                <a:off x="3249767" y="4988273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3</a:t>
                </a:r>
              </a:p>
            </p:txBody>
          </p:sp>
          <p:sp>
            <p:nvSpPr>
              <p:cNvPr id="411" name="2"/>
              <p:cNvSpPr txBox="1"/>
              <p:nvPr/>
            </p:nvSpPr>
            <p:spPr>
              <a:xfrm>
                <a:off x="2516017" y="4989430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2</a:t>
                </a:r>
              </a:p>
            </p:txBody>
          </p:sp>
          <p:sp>
            <p:nvSpPr>
              <p:cNvPr id="412" name="1"/>
              <p:cNvSpPr txBox="1"/>
              <p:nvPr/>
            </p:nvSpPr>
            <p:spPr>
              <a:xfrm>
                <a:off x="747693" y="4953397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1</a:t>
                </a:r>
              </a:p>
            </p:txBody>
          </p:sp>
          <p:sp>
            <p:nvSpPr>
              <p:cNvPr id="413" name="5"/>
              <p:cNvSpPr txBox="1"/>
              <p:nvPr/>
            </p:nvSpPr>
            <p:spPr>
              <a:xfrm>
                <a:off x="4778973" y="4989430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5</a:t>
                </a:r>
              </a:p>
            </p:txBody>
          </p:sp>
          <p:sp>
            <p:nvSpPr>
              <p:cNvPr id="414" name="4"/>
              <p:cNvSpPr txBox="1"/>
              <p:nvPr/>
            </p:nvSpPr>
            <p:spPr>
              <a:xfrm>
                <a:off x="4167369" y="4979922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4</a:t>
                </a:r>
              </a:p>
            </p:txBody>
          </p:sp>
          <p:sp>
            <p:nvSpPr>
              <p:cNvPr id="415" name="8"/>
              <p:cNvSpPr txBox="1"/>
              <p:nvPr/>
            </p:nvSpPr>
            <p:spPr>
              <a:xfrm>
                <a:off x="7158279" y="4988931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8</a:t>
                </a:r>
              </a:p>
            </p:txBody>
          </p:sp>
          <p:sp>
            <p:nvSpPr>
              <p:cNvPr id="416" name="6"/>
              <p:cNvSpPr txBox="1"/>
              <p:nvPr/>
            </p:nvSpPr>
            <p:spPr>
              <a:xfrm>
                <a:off x="5613979" y="4962687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6</a:t>
                </a:r>
              </a:p>
            </p:txBody>
          </p:sp>
          <p:sp>
            <p:nvSpPr>
              <p:cNvPr id="417" name="7"/>
              <p:cNvSpPr txBox="1"/>
              <p:nvPr/>
            </p:nvSpPr>
            <p:spPr>
              <a:xfrm>
                <a:off x="6228170" y="4971414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7</a:t>
                </a:r>
              </a:p>
            </p:txBody>
          </p:sp>
          <p:sp>
            <p:nvSpPr>
              <p:cNvPr id="418" name="10"/>
              <p:cNvSpPr txBox="1"/>
              <p:nvPr/>
            </p:nvSpPr>
            <p:spPr>
              <a:xfrm>
                <a:off x="8642732" y="4971166"/>
                <a:ext cx="390923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10</a:t>
                </a:r>
              </a:p>
            </p:txBody>
          </p:sp>
          <p:sp>
            <p:nvSpPr>
              <p:cNvPr id="419" name="9"/>
              <p:cNvSpPr txBox="1"/>
              <p:nvPr/>
            </p:nvSpPr>
            <p:spPr>
              <a:xfrm>
                <a:off x="7858631" y="4988931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9</a:t>
                </a:r>
              </a:p>
            </p:txBody>
          </p:sp>
          <p:pic>
            <p:nvPicPr>
              <p:cNvPr id="420" name="Question mark - red.png" descr="Question mark - r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6288" y="5472140"/>
                <a:ext cx="334499" cy="55928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1" name="Question mark - red.png" descr="Question mark - r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0949" y="5485204"/>
                <a:ext cx="334499" cy="55928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B37314-351D-8543-A3A5-53F9090FE0CA}"/>
              </a:ext>
            </a:extLst>
          </p:cNvPr>
          <p:cNvSpPr txBox="1"/>
          <p:nvPr/>
        </p:nvSpPr>
        <p:spPr>
          <a:xfrm>
            <a:off x="1268775" y="6497956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23797871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676400" y="122072"/>
            <a:ext cx="8839200" cy="74342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" charset="0"/>
                <a:ea typeface="ＭＳ Ｐゴシック" charset="0"/>
              </a:rPr>
              <a:t>SAM/BAM flags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80" y="1272619"/>
            <a:ext cx="5009111" cy="514703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1800" dirty="0"/>
              <a:t>12 bitwise flags describing the alignment</a:t>
            </a:r>
          </a:p>
          <a:p>
            <a:pPr>
              <a:defRPr/>
            </a:pPr>
            <a:r>
              <a:rPr lang="en-US" sz="1800" dirty="0"/>
              <a:t>Stored as a binary string of length 12 instead of 12 columns of data</a:t>
            </a:r>
          </a:p>
          <a:p>
            <a:pPr>
              <a:defRPr/>
            </a:pPr>
            <a:r>
              <a:rPr lang="en-US" sz="1800" dirty="0"/>
              <a:t>Value of ‘1’ indicates the flag is set.  e.g. 001000000000</a:t>
            </a:r>
          </a:p>
          <a:p>
            <a:pPr>
              <a:defRPr/>
            </a:pPr>
            <a:r>
              <a:rPr lang="en-US" sz="1800" dirty="0"/>
              <a:t>All combinations can be represented as a number from 0 to 4095 (i.e. 2</a:t>
            </a:r>
            <a:r>
              <a:rPr lang="en-US" sz="1800" baseline="30000" dirty="0"/>
              <a:t>12</a:t>
            </a:r>
            <a:r>
              <a:rPr lang="en-US" sz="1800" dirty="0"/>
              <a:t>-1).  This number is used in the BAM/SAM file.  </a:t>
            </a:r>
          </a:p>
          <a:p>
            <a:pPr>
              <a:defRPr/>
            </a:pPr>
            <a:r>
              <a:rPr lang="en-US" sz="1800" dirty="0"/>
              <a:t>You can specify ‘required’ or ‘filter’ flags in samtools view using the ‘-f’ and ‘-F’ options respectively  </a:t>
            </a:r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5637229" y="4034672"/>
            <a:ext cx="64760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Note that to maximize confusion, each bit is described in the SAM specification using its hexadecimal representation (i.e., '0x10' = 16 and '0x40' = 64).</a:t>
            </a:r>
          </a:p>
        </p:txBody>
      </p:sp>
      <p:pic>
        <p:nvPicPr>
          <p:cNvPr id="4" name="Picture 3" descr="Screen Shot 2015-11-16 at 1.1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1272619"/>
            <a:ext cx="6696173" cy="26912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535AFA-ADEE-D845-A9E4-81E062E79981}"/>
              </a:ext>
            </a:extLst>
          </p:cNvPr>
          <p:cNvSpPr/>
          <p:nvPr/>
        </p:nvSpPr>
        <p:spPr>
          <a:xfrm>
            <a:off x="2963159" y="5836180"/>
            <a:ext cx="7123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hlinkClick r:id="rId3"/>
              </a:rPr>
              <a:t>http://broadinstitute.github.io/picard/explain-flags.html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0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27599"/>
            <a:ext cx="12192000" cy="130810"/>
          </a:xfrm>
          <a:custGeom>
            <a:avLst/>
            <a:gdLst/>
            <a:ahLst/>
            <a:cxnLst/>
            <a:rect l="l" t="t" r="r" b="b"/>
            <a:pathLst>
              <a:path w="12192000" h="130809">
                <a:moveTo>
                  <a:pt x="12192000" y="0"/>
                </a:moveTo>
                <a:lnTo>
                  <a:pt x="0" y="0"/>
                </a:lnTo>
                <a:lnTo>
                  <a:pt x="0" y="130400"/>
                </a:lnTo>
                <a:lnTo>
                  <a:pt x="12192000" y="130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2775" y="1355451"/>
          <a:ext cx="10968990" cy="3699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8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base2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base10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base16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Meaning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Applies</a:t>
                      </a:r>
                      <a:r>
                        <a:rPr sz="1300" b="1" spc="-3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to: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00000000001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514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50" dirty="0">
                          <a:latin typeface="Consolas"/>
                          <a:cs typeface="Consolas"/>
                        </a:rPr>
                        <a:t>1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84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0x0001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84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read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originated</a:t>
                      </a:r>
                      <a:r>
                        <a:rPr sz="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from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sz="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paired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sequencing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10" dirty="0">
                          <a:latin typeface="Consolas"/>
                          <a:cs typeface="Consolas"/>
                        </a:rPr>
                        <a:t>molecule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933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100" spc="-20" dirty="0">
                          <a:latin typeface="Consolas"/>
                          <a:cs typeface="Consolas"/>
                        </a:rPr>
                        <a:t>Both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84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00000000010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476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100" spc="-50" dirty="0">
                          <a:latin typeface="Consolas"/>
                          <a:cs typeface="Consolas"/>
                        </a:rPr>
                        <a:t>2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3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0x0002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3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read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is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mapped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in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b="1" dirty="0">
                          <a:latin typeface="Consolas"/>
                          <a:cs typeface="Consolas"/>
                        </a:rPr>
                        <a:t>proper</a:t>
                      </a:r>
                      <a:r>
                        <a:rPr sz="800" b="1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pair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Pairs</a:t>
                      </a:r>
                      <a:r>
                        <a:rPr sz="11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20" dirty="0">
                          <a:latin typeface="Consolas"/>
                          <a:cs typeface="Consolas"/>
                        </a:rPr>
                        <a:t>only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3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00000000100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100" spc="-50" dirty="0">
                          <a:latin typeface="Consolas"/>
                          <a:cs typeface="Consolas"/>
                        </a:rPr>
                        <a:t>4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0x0004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query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sequence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itself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is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10" dirty="0">
                          <a:latin typeface="Consolas"/>
                          <a:cs typeface="Consolas"/>
                        </a:rPr>
                        <a:t>unmapped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901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100" spc="-20" dirty="0">
                          <a:latin typeface="Consolas"/>
                          <a:cs typeface="Consolas"/>
                        </a:rPr>
                        <a:t>Both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00000001000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spc="-50" dirty="0">
                          <a:latin typeface="Consolas"/>
                          <a:cs typeface="Consolas"/>
                        </a:rPr>
                        <a:t>8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0x0008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query’s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mate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is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10" dirty="0">
                          <a:latin typeface="Consolas"/>
                          <a:cs typeface="Consolas"/>
                        </a:rPr>
                        <a:t>unmapped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Pairs</a:t>
                      </a:r>
                      <a:r>
                        <a:rPr sz="11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20" dirty="0">
                          <a:latin typeface="Consolas"/>
                          <a:cs typeface="Consolas"/>
                        </a:rPr>
                        <a:t>only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00000010000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-25" dirty="0">
                          <a:latin typeface="Consolas"/>
                          <a:cs typeface="Consolas"/>
                        </a:rPr>
                        <a:t>16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33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0x0010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33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Strand</a:t>
                      </a:r>
                      <a:r>
                        <a:rPr sz="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of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query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(0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for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forward;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1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for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reverse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10" dirty="0">
                          <a:latin typeface="Consolas"/>
                          <a:cs typeface="Consolas"/>
                        </a:rPr>
                        <a:t>strand)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-20" dirty="0">
                          <a:latin typeface="Consolas"/>
                          <a:cs typeface="Consolas"/>
                        </a:rPr>
                        <a:t>Both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33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00000100000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spc="-25" dirty="0">
                          <a:latin typeface="Consolas"/>
                          <a:cs typeface="Consolas"/>
                        </a:rPr>
                        <a:t>32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0x0020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Strand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of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query’s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mate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895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Pairs</a:t>
                      </a:r>
                      <a:r>
                        <a:rPr sz="11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20" dirty="0">
                          <a:latin typeface="Consolas"/>
                          <a:cs typeface="Consolas"/>
                        </a:rPr>
                        <a:t>only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00001000000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100" spc="-25" dirty="0">
                          <a:latin typeface="Consolas"/>
                          <a:cs typeface="Consolas"/>
                        </a:rPr>
                        <a:t>64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0x0040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query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is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first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read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in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pair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901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Pairs</a:t>
                      </a:r>
                      <a:r>
                        <a:rPr sz="11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20" dirty="0">
                          <a:latin typeface="Consolas"/>
                          <a:cs typeface="Consolas"/>
                        </a:rPr>
                        <a:t>only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00010000000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spc="-25" dirty="0">
                          <a:latin typeface="Consolas"/>
                          <a:cs typeface="Consolas"/>
                        </a:rPr>
                        <a:t>128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0x0080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read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is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second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read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in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pair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100" dirty="0">
                          <a:latin typeface="Consolas"/>
                          <a:cs typeface="Consolas"/>
                        </a:rPr>
                        <a:t>Pairs</a:t>
                      </a:r>
                      <a:r>
                        <a:rPr sz="11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100" spc="-20" dirty="0">
                          <a:latin typeface="Consolas"/>
                          <a:cs typeface="Consolas"/>
                        </a:rPr>
                        <a:t>only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00100000000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100" spc="-25" dirty="0">
                          <a:latin typeface="Consolas"/>
                          <a:cs typeface="Consolas"/>
                        </a:rPr>
                        <a:t>256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3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0x0100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3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alignment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is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not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10" dirty="0">
                          <a:latin typeface="Consolas"/>
                          <a:cs typeface="Consolas"/>
                        </a:rPr>
                        <a:t>primary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889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100" spc="-20" dirty="0">
                          <a:latin typeface="Consolas"/>
                          <a:cs typeface="Consolas"/>
                        </a:rPr>
                        <a:t>Both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3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01000000000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450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spc="-25" dirty="0">
                          <a:latin typeface="Consolas"/>
                          <a:cs typeface="Consolas"/>
                        </a:rPr>
                        <a:t>512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0x0200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read</a:t>
                      </a:r>
                      <a:r>
                        <a:rPr sz="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fails</a:t>
                      </a:r>
                      <a:r>
                        <a:rPr sz="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platform/vendor</a:t>
                      </a:r>
                      <a:r>
                        <a:rPr sz="8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quality</a:t>
                      </a:r>
                      <a:r>
                        <a:rPr sz="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10" dirty="0">
                          <a:latin typeface="Consolas"/>
                          <a:cs typeface="Consolas"/>
                        </a:rPr>
                        <a:t>checks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895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100" spc="-20" dirty="0">
                          <a:latin typeface="Consolas"/>
                          <a:cs typeface="Consolas"/>
                        </a:rPr>
                        <a:t>Both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10" dirty="0">
                          <a:latin typeface="Consolas"/>
                          <a:cs typeface="Consolas"/>
                        </a:rPr>
                        <a:t>10000000000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20" dirty="0">
                          <a:latin typeface="Consolas"/>
                          <a:cs typeface="Consolas"/>
                        </a:rPr>
                        <a:t>1024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20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10" dirty="0">
                          <a:latin typeface="Consolas"/>
                          <a:cs typeface="Consolas"/>
                        </a:rPr>
                        <a:t>0x0400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20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800" dirty="0">
                          <a:latin typeface="Consolas"/>
                          <a:cs typeface="Consolas"/>
                        </a:rPr>
                        <a:t>The</a:t>
                      </a:r>
                      <a:r>
                        <a:rPr sz="800" spc="-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read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is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either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PCR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duplicate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or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an</a:t>
                      </a:r>
                      <a:r>
                        <a:rPr sz="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dirty="0">
                          <a:latin typeface="Consolas"/>
                          <a:cs typeface="Consolas"/>
                        </a:rPr>
                        <a:t>optical</a:t>
                      </a:r>
                      <a:r>
                        <a:rPr sz="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800" spc="-10" dirty="0">
                          <a:latin typeface="Consolas"/>
                          <a:cs typeface="Consolas"/>
                        </a:rPr>
                        <a:t>duplicate</a:t>
                      </a:r>
                      <a:endParaRPr sz="800">
                        <a:latin typeface="Consolas"/>
                        <a:cs typeface="Consolas"/>
                      </a:endParaRPr>
                    </a:p>
                  </a:txBody>
                  <a:tcPr marL="0" marR="0" marT="901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-20" dirty="0">
                          <a:latin typeface="Consolas"/>
                          <a:cs typeface="Consolas"/>
                        </a:rPr>
                        <a:t>Both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T="520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691374" y="5342635"/>
            <a:ext cx="6978650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4260"/>
              </a:lnSpc>
              <a:spcBef>
                <a:spcPts val="100"/>
              </a:spcBef>
            </a:pPr>
            <a:r>
              <a:rPr sz="3600" spc="-10" dirty="0">
                <a:latin typeface="Consolas"/>
                <a:cs typeface="Consolas"/>
              </a:rPr>
              <a:t>00001100011</a:t>
            </a:r>
            <a:endParaRPr sz="3600" dirty="0">
              <a:latin typeface="Consolas"/>
              <a:cs typeface="Consolas"/>
            </a:endParaRPr>
          </a:p>
          <a:p>
            <a:pPr marL="234315">
              <a:lnSpc>
                <a:spcPts val="4260"/>
              </a:lnSpc>
              <a:tabLst>
                <a:tab pos="2914015" algn="l"/>
              </a:tabLst>
            </a:pPr>
            <a:r>
              <a:rPr sz="3600" spc="-10" dirty="0">
                <a:latin typeface="Consolas"/>
                <a:cs typeface="Consolas"/>
              </a:rPr>
              <a:t>2</a:t>
            </a:r>
            <a:r>
              <a:rPr sz="3600" spc="-15" baseline="25462" dirty="0">
                <a:latin typeface="Consolas"/>
                <a:cs typeface="Consolas"/>
              </a:rPr>
              <a:t>6</a:t>
            </a:r>
            <a:r>
              <a:rPr sz="3600" spc="-10" dirty="0">
                <a:latin typeface="Consolas"/>
                <a:cs typeface="Consolas"/>
              </a:rPr>
              <a:t>+2</a:t>
            </a:r>
            <a:r>
              <a:rPr sz="3600" spc="-15" baseline="25462" dirty="0">
                <a:latin typeface="Consolas"/>
                <a:cs typeface="Consolas"/>
              </a:rPr>
              <a:t>5</a:t>
            </a:r>
            <a:r>
              <a:rPr sz="3600" spc="-10" dirty="0">
                <a:latin typeface="Consolas"/>
                <a:cs typeface="Consolas"/>
              </a:rPr>
              <a:t>+2</a:t>
            </a:r>
            <a:r>
              <a:rPr sz="3600" spc="-15" baseline="25462" dirty="0">
                <a:latin typeface="Consolas"/>
                <a:cs typeface="Consolas"/>
              </a:rPr>
              <a:t>1</a:t>
            </a:r>
            <a:r>
              <a:rPr sz="3600" spc="-10" dirty="0">
                <a:latin typeface="Consolas"/>
                <a:cs typeface="Consolas"/>
              </a:rPr>
              <a:t>+2</a:t>
            </a:r>
            <a:r>
              <a:rPr sz="3600" spc="-15" baseline="25462" dirty="0">
                <a:latin typeface="Consolas"/>
                <a:cs typeface="Consolas"/>
              </a:rPr>
              <a:t>0</a:t>
            </a:r>
            <a:r>
              <a:rPr sz="3600" baseline="25462" dirty="0">
                <a:latin typeface="Consolas"/>
                <a:cs typeface="Consolas"/>
              </a:rPr>
              <a:t>	</a:t>
            </a:r>
            <a:r>
              <a:rPr sz="3600" dirty="0">
                <a:latin typeface="Consolas"/>
                <a:cs typeface="Consolas"/>
              </a:rPr>
              <a:t>=</a:t>
            </a:r>
            <a:r>
              <a:rPr sz="3600" spc="-35" dirty="0">
                <a:latin typeface="Consolas"/>
                <a:cs typeface="Consolas"/>
              </a:rPr>
              <a:t> </a:t>
            </a:r>
            <a:r>
              <a:rPr sz="3600" dirty="0">
                <a:latin typeface="Consolas"/>
                <a:cs typeface="Consolas"/>
              </a:rPr>
              <a:t>64+32+2+1</a:t>
            </a:r>
            <a:r>
              <a:rPr sz="3600" spc="-25" dirty="0">
                <a:latin typeface="Consolas"/>
                <a:cs typeface="Consolas"/>
              </a:rPr>
              <a:t> </a:t>
            </a:r>
            <a:r>
              <a:rPr sz="3600" dirty="0">
                <a:latin typeface="Consolas"/>
                <a:cs typeface="Consolas"/>
              </a:rPr>
              <a:t>=</a:t>
            </a:r>
            <a:r>
              <a:rPr sz="3600" spc="-20" dirty="0">
                <a:latin typeface="Consolas"/>
                <a:cs typeface="Consolas"/>
              </a:rPr>
              <a:t> </a:t>
            </a:r>
            <a:r>
              <a:rPr sz="3600" spc="-25" dirty="0">
                <a:solidFill>
                  <a:srgbClr val="38761D"/>
                </a:solidFill>
                <a:latin typeface="Consolas"/>
                <a:cs typeface="Consolas"/>
              </a:rPr>
              <a:t>99</a:t>
            </a:r>
            <a:endParaRPr sz="3600" dirty="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4226" y="5831966"/>
            <a:ext cx="869315" cy="174625"/>
          </a:xfrm>
          <a:custGeom>
            <a:avLst/>
            <a:gdLst/>
            <a:ahLst/>
            <a:cxnLst/>
            <a:rect l="l" t="t" r="r" b="b"/>
            <a:pathLst>
              <a:path w="869315" h="174625">
                <a:moveTo>
                  <a:pt x="632294" y="19405"/>
                </a:moveTo>
                <a:lnTo>
                  <a:pt x="549351" y="0"/>
                </a:lnTo>
                <a:lnTo>
                  <a:pt x="557072" y="32435"/>
                </a:lnTo>
                <a:lnTo>
                  <a:pt x="0" y="165176"/>
                </a:lnTo>
                <a:lnTo>
                  <a:pt x="2209" y="174434"/>
                </a:lnTo>
                <a:lnTo>
                  <a:pt x="559282" y="41706"/>
                </a:lnTo>
                <a:lnTo>
                  <a:pt x="567004" y="74129"/>
                </a:lnTo>
                <a:lnTo>
                  <a:pt x="620268" y="29489"/>
                </a:lnTo>
                <a:lnTo>
                  <a:pt x="632294" y="19405"/>
                </a:lnTo>
                <a:close/>
              </a:path>
              <a:path w="869315" h="174625">
                <a:moveTo>
                  <a:pt x="868705" y="33807"/>
                </a:moveTo>
                <a:lnTo>
                  <a:pt x="783526" y="35636"/>
                </a:lnTo>
                <a:lnTo>
                  <a:pt x="799071" y="65125"/>
                </a:lnTo>
                <a:lnTo>
                  <a:pt x="608482" y="165595"/>
                </a:lnTo>
                <a:lnTo>
                  <a:pt x="612927" y="174015"/>
                </a:lnTo>
                <a:lnTo>
                  <a:pt x="803516" y="73558"/>
                </a:lnTo>
                <a:lnTo>
                  <a:pt x="819061" y="103047"/>
                </a:lnTo>
                <a:lnTo>
                  <a:pt x="850493" y="59207"/>
                </a:lnTo>
                <a:lnTo>
                  <a:pt x="868705" y="33807"/>
                </a:lnTo>
                <a:close/>
              </a:path>
            </a:pathLst>
          </a:custGeom>
          <a:solidFill>
            <a:srgbClr val="115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6410" y="5835802"/>
            <a:ext cx="768350" cy="170815"/>
          </a:xfrm>
          <a:custGeom>
            <a:avLst/>
            <a:gdLst/>
            <a:ahLst/>
            <a:cxnLst/>
            <a:rect l="l" t="t" r="r" b="b"/>
            <a:pathLst>
              <a:path w="768350" h="170814">
                <a:moveTo>
                  <a:pt x="524522" y="15570"/>
                </a:moveTo>
                <a:lnTo>
                  <a:pt x="440753" y="0"/>
                </a:lnTo>
                <a:lnTo>
                  <a:pt x="449961" y="32042"/>
                </a:lnTo>
                <a:lnTo>
                  <a:pt x="0" y="161391"/>
                </a:lnTo>
                <a:lnTo>
                  <a:pt x="2628" y="170548"/>
                </a:lnTo>
                <a:lnTo>
                  <a:pt x="452602" y="41198"/>
                </a:lnTo>
                <a:lnTo>
                  <a:pt x="461810" y="73240"/>
                </a:lnTo>
                <a:lnTo>
                  <a:pt x="510413" y="28536"/>
                </a:lnTo>
                <a:lnTo>
                  <a:pt x="524522" y="15570"/>
                </a:lnTo>
                <a:close/>
              </a:path>
              <a:path w="768350" h="170814">
                <a:moveTo>
                  <a:pt x="768121" y="29972"/>
                </a:moveTo>
                <a:lnTo>
                  <a:pt x="683374" y="21221"/>
                </a:lnTo>
                <a:lnTo>
                  <a:pt x="695147" y="52412"/>
                </a:lnTo>
                <a:lnTo>
                  <a:pt x="406031" y="161518"/>
                </a:lnTo>
                <a:lnTo>
                  <a:pt x="409397" y="170421"/>
                </a:lnTo>
                <a:lnTo>
                  <a:pt x="698500" y="61328"/>
                </a:lnTo>
                <a:lnTo>
                  <a:pt x="710272" y="92519"/>
                </a:lnTo>
                <a:lnTo>
                  <a:pt x="751509" y="47929"/>
                </a:lnTo>
                <a:lnTo>
                  <a:pt x="768121" y="29972"/>
                </a:lnTo>
                <a:close/>
              </a:path>
            </a:pathLst>
          </a:custGeom>
          <a:solidFill>
            <a:srgbClr val="115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5384" y="1995106"/>
            <a:ext cx="2118995" cy="3474085"/>
          </a:xfrm>
          <a:custGeom>
            <a:avLst/>
            <a:gdLst/>
            <a:ahLst/>
            <a:cxnLst/>
            <a:rect l="l" t="t" r="r" b="b"/>
            <a:pathLst>
              <a:path w="2118995" h="3474085">
                <a:moveTo>
                  <a:pt x="610031" y="3470008"/>
                </a:moveTo>
                <a:lnTo>
                  <a:pt x="40373" y="1869389"/>
                </a:lnTo>
                <a:lnTo>
                  <a:pt x="71793" y="1858213"/>
                </a:lnTo>
                <a:lnTo>
                  <a:pt x="70967" y="1857425"/>
                </a:lnTo>
                <a:lnTo>
                  <a:pt x="10337" y="1799196"/>
                </a:lnTo>
                <a:lnTo>
                  <a:pt x="0" y="1883765"/>
                </a:lnTo>
                <a:lnTo>
                  <a:pt x="31407" y="1872589"/>
                </a:lnTo>
                <a:lnTo>
                  <a:pt x="601052" y="3473196"/>
                </a:lnTo>
                <a:lnTo>
                  <a:pt x="610031" y="3470008"/>
                </a:lnTo>
                <a:close/>
              </a:path>
              <a:path w="2118995" h="3474085">
                <a:moveTo>
                  <a:pt x="914742" y="3469767"/>
                </a:moveTo>
                <a:lnTo>
                  <a:pt x="129971" y="1580946"/>
                </a:lnTo>
                <a:lnTo>
                  <a:pt x="158216" y="1569212"/>
                </a:lnTo>
                <a:lnTo>
                  <a:pt x="160769" y="1568145"/>
                </a:lnTo>
                <a:lnTo>
                  <a:pt x="96342" y="1512404"/>
                </a:lnTo>
                <a:lnTo>
                  <a:pt x="90398" y="1597380"/>
                </a:lnTo>
                <a:lnTo>
                  <a:pt x="121183" y="1584591"/>
                </a:lnTo>
                <a:lnTo>
                  <a:pt x="905941" y="3473424"/>
                </a:lnTo>
                <a:lnTo>
                  <a:pt x="914742" y="3469767"/>
                </a:lnTo>
                <a:close/>
              </a:path>
              <a:path w="2118995" h="3474085">
                <a:moveTo>
                  <a:pt x="1813687" y="3469259"/>
                </a:moveTo>
                <a:lnTo>
                  <a:pt x="51968" y="350799"/>
                </a:lnTo>
                <a:lnTo>
                  <a:pt x="71551" y="339737"/>
                </a:lnTo>
                <a:lnTo>
                  <a:pt x="81000" y="334403"/>
                </a:lnTo>
                <a:lnTo>
                  <a:pt x="10337" y="286804"/>
                </a:lnTo>
                <a:lnTo>
                  <a:pt x="14655" y="371881"/>
                </a:lnTo>
                <a:lnTo>
                  <a:pt x="43675" y="355485"/>
                </a:lnTo>
                <a:lnTo>
                  <a:pt x="1805393" y="3473945"/>
                </a:lnTo>
                <a:lnTo>
                  <a:pt x="1813687" y="3469259"/>
                </a:lnTo>
                <a:close/>
              </a:path>
              <a:path w="2118995" h="3474085">
                <a:moveTo>
                  <a:pt x="2118423" y="3469144"/>
                </a:moveTo>
                <a:lnTo>
                  <a:pt x="75222" y="62890"/>
                </a:lnTo>
                <a:lnTo>
                  <a:pt x="93370" y="52006"/>
                </a:lnTo>
                <a:lnTo>
                  <a:pt x="103809" y="45745"/>
                </a:lnTo>
                <a:lnTo>
                  <a:pt x="31940" y="0"/>
                </a:lnTo>
                <a:lnTo>
                  <a:pt x="38468" y="84937"/>
                </a:lnTo>
                <a:lnTo>
                  <a:pt x="67056" y="67792"/>
                </a:lnTo>
                <a:lnTo>
                  <a:pt x="2110257" y="3474047"/>
                </a:lnTo>
                <a:lnTo>
                  <a:pt x="2118423" y="3469144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8799" y="514603"/>
            <a:ext cx="75984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47890" algn="l"/>
              </a:tabLst>
            </a:pPr>
            <a:r>
              <a:rPr sz="2400" spc="-10" dirty="0">
                <a:latin typeface="Consolas"/>
                <a:cs typeface="Consolas"/>
              </a:rPr>
              <a:t>ST-E00223:32:H5J57CCXX:4:1220:14651:8868</a:t>
            </a:r>
            <a:r>
              <a:rPr sz="2400" dirty="0">
                <a:latin typeface="Consolas"/>
                <a:cs typeface="Consolas"/>
              </a:rPr>
              <a:t>	</a:t>
            </a:r>
            <a:r>
              <a:rPr sz="2400" spc="-25" dirty="0">
                <a:solidFill>
                  <a:srgbClr val="38761D"/>
                </a:solidFill>
                <a:latin typeface="Consolas"/>
                <a:cs typeface="Consolas"/>
              </a:rPr>
              <a:t>99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64274" y="514603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onsolas"/>
                <a:cs typeface="Consolas"/>
              </a:rPr>
              <a:t>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73955" y="514603"/>
            <a:ext cx="867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onsolas"/>
                <a:cs typeface="Consolas"/>
              </a:rPr>
              <a:t>10086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34538" y="94367"/>
            <a:ext cx="85725" cy="386080"/>
          </a:xfrm>
          <a:custGeom>
            <a:avLst/>
            <a:gdLst/>
            <a:ahLst/>
            <a:cxnLst/>
            <a:rect l="l" t="t" r="r" b="b"/>
            <a:pathLst>
              <a:path w="85725" h="386080">
                <a:moveTo>
                  <a:pt x="28574" y="299874"/>
                </a:moveTo>
                <a:lnTo>
                  <a:pt x="0" y="299874"/>
                </a:lnTo>
                <a:lnTo>
                  <a:pt x="42862" y="385599"/>
                </a:lnTo>
                <a:lnTo>
                  <a:pt x="78581" y="314162"/>
                </a:lnTo>
                <a:lnTo>
                  <a:pt x="28575" y="314162"/>
                </a:lnTo>
                <a:lnTo>
                  <a:pt x="28574" y="299874"/>
                </a:lnTo>
                <a:close/>
              </a:path>
              <a:path w="85725" h="386080">
                <a:moveTo>
                  <a:pt x="57148" y="0"/>
                </a:moveTo>
                <a:lnTo>
                  <a:pt x="28573" y="0"/>
                </a:lnTo>
                <a:lnTo>
                  <a:pt x="28575" y="314162"/>
                </a:lnTo>
                <a:lnTo>
                  <a:pt x="57150" y="314162"/>
                </a:lnTo>
                <a:lnTo>
                  <a:pt x="57148" y="0"/>
                </a:lnTo>
                <a:close/>
              </a:path>
              <a:path w="85725" h="386080">
                <a:moveTo>
                  <a:pt x="85725" y="299874"/>
                </a:moveTo>
                <a:lnTo>
                  <a:pt x="57149" y="299874"/>
                </a:lnTo>
                <a:lnTo>
                  <a:pt x="57150" y="314162"/>
                </a:lnTo>
                <a:lnTo>
                  <a:pt x="78581" y="314162"/>
                </a:lnTo>
                <a:lnTo>
                  <a:pt x="85725" y="299874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6100" y="5723180"/>
            <a:ext cx="412580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https://broadinstitute.github.io/picard/explain-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flags.html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AM format"/>
          <p:cNvSpPr txBox="1">
            <a:spLocks noGrp="1"/>
          </p:cNvSpPr>
          <p:nvPr>
            <p:ph type="title"/>
          </p:nvPr>
        </p:nvSpPr>
        <p:spPr>
          <a:xfrm>
            <a:off x="457199" y="27005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SAM </a:t>
            </a:r>
            <a:r>
              <a:rPr lang="en-US" sz="4800" dirty="0"/>
              <a:t>F</a:t>
            </a:r>
            <a:r>
              <a:rPr sz="4800" dirty="0"/>
              <a:t>ormat</a:t>
            </a:r>
            <a:r>
              <a:rPr lang="en-US" sz="4800" dirty="0"/>
              <a:t> – Information Fields</a:t>
            </a:r>
            <a:endParaRPr sz="4800" dirty="0"/>
          </a:p>
        </p:txBody>
      </p:sp>
      <p:pic>
        <p:nvPicPr>
          <p:cNvPr id="409" name="Screen Shot 2014-11-14 at 8.32.21 AM.png" descr="Screen Shot 2014-11-14 at 8.32.2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01" y="1003765"/>
            <a:ext cx="9194139" cy="3082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4ED37F-E3F3-3B4C-9947-32EFC1395793}"/>
              </a:ext>
            </a:extLst>
          </p:cNvPr>
          <p:cNvGrpSpPr/>
          <p:nvPr/>
        </p:nvGrpSpPr>
        <p:grpSpPr>
          <a:xfrm>
            <a:off x="165401" y="4453923"/>
            <a:ext cx="12026599" cy="1091087"/>
            <a:chOff x="82700" y="4932393"/>
            <a:chExt cx="12026599" cy="1091087"/>
          </a:xfrm>
        </p:grpSpPr>
        <p:pic>
          <p:nvPicPr>
            <p:cNvPr id="410" name="Screen Shot 2014-11-14 at 8.34.08 AM.png" descr="Screen Shot 2014-11-14 at 8.34.08 A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0" y="5286821"/>
              <a:ext cx="12026599" cy="19111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F3EE22F-0334-A347-BE4D-A9740AB0D68D}"/>
                </a:ext>
              </a:extLst>
            </p:cNvPr>
            <p:cNvGrpSpPr/>
            <p:nvPr/>
          </p:nvGrpSpPr>
          <p:grpSpPr>
            <a:xfrm>
              <a:off x="705685" y="4932393"/>
              <a:ext cx="8285962" cy="1091087"/>
              <a:chOff x="747693" y="4953397"/>
              <a:chExt cx="8285962" cy="1091087"/>
            </a:xfrm>
          </p:grpSpPr>
          <p:sp>
            <p:nvSpPr>
              <p:cNvPr id="408" name="3"/>
              <p:cNvSpPr txBox="1"/>
              <p:nvPr/>
            </p:nvSpPr>
            <p:spPr>
              <a:xfrm>
                <a:off x="3249767" y="4988273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3</a:t>
                </a:r>
              </a:p>
            </p:txBody>
          </p:sp>
          <p:sp>
            <p:nvSpPr>
              <p:cNvPr id="411" name="2"/>
              <p:cNvSpPr txBox="1"/>
              <p:nvPr/>
            </p:nvSpPr>
            <p:spPr>
              <a:xfrm>
                <a:off x="2516017" y="4989430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2</a:t>
                </a:r>
              </a:p>
            </p:txBody>
          </p:sp>
          <p:sp>
            <p:nvSpPr>
              <p:cNvPr id="412" name="1"/>
              <p:cNvSpPr txBox="1"/>
              <p:nvPr/>
            </p:nvSpPr>
            <p:spPr>
              <a:xfrm>
                <a:off x="747693" y="4953397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1</a:t>
                </a:r>
              </a:p>
            </p:txBody>
          </p:sp>
          <p:sp>
            <p:nvSpPr>
              <p:cNvPr id="413" name="5"/>
              <p:cNvSpPr txBox="1"/>
              <p:nvPr/>
            </p:nvSpPr>
            <p:spPr>
              <a:xfrm>
                <a:off x="4778973" y="4989430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5</a:t>
                </a:r>
              </a:p>
            </p:txBody>
          </p:sp>
          <p:sp>
            <p:nvSpPr>
              <p:cNvPr id="414" name="4"/>
              <p:cNvSpPr txBox="1"/>
              <p:nvPr/>
            </p:nvSpPr>
            <p:spPr>
              <a:xfrm>
                <a:off x="4167369" y="4979922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4</a:t>
                </a:r>
              </a:p>
            </p:txBody>
          </p:sp>
          <p:sp>
            <p:nvSpPr>
              <p:cNvPr id="415" name="8"/>
              <p:cNvSpPr txBox="1"/>
              <p:nvPr/>
            </p:nvSpPr>
            <p:spPr>
              <a:xfrm>
                <a:off x="7158279" y="4988931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8</a:t>
                </a:r>
              </a:p>
            </p:txBody>
          </p:sp>
          <p:sp>
            <p:nvSpPr>
              <p:cNvPr id="416" name="6"/>
              <p:cNvSpPr txBox="1"/>
              <p:nvPr/>
            </p:nvSpPr>
            <p:spPr>
              <a:xfrm>
                <a:off x="5613979" y="4962687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6</a:t>
                </a:r>
              </a:p>
            </p:txBody>
          </p:sp>
          <p:sp>
            <p:nvSpPr>
              <p:cNvPr id="417" name="7"/>
              <p:cNvSpPr txBox="1"/>
              <p:nvPr/>
            </p:nvSpPr>
            <p:spPr>
              <a:xfrm>
                <a:off x="6228170" y="4971414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7</a:t>
                </a:r>
              </a:p>
            </p:txBody>
          </p:sp>
          <p:sp>
            <p:nvSpPr>
              <p:cNvPr id="418" name="10"/>
              <p:cNvSpPr txBox="1"/>
              <p:nvPr/>
            </p:nvSpPr>
            <p:spPr>
              <a:xfrm>
                <a:off x="8642732" y="4971166"/>
                <a:ext cx="390923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10</a:t>
                </a:r>
              </a:p>
            </p:txBody>
          </p:sp>
          <p:sp>
            <p:nvSpPr>
              <p:cNvPr id="419" name="9"/>
              <p:cNvSpPr txBox="1"/>
              <p:nvPr/>
            </p:nvSpPr>
            <p:spPr>
              <a:xfrm>
                <a:off x="7858631" y="4988931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9</a:t>
                </a:r>
              </a:p>
            </p:txBody>
          </p:sp>
          <p:pic>
            <p:nvPicPr>
              <p:cNvPr id="420" name="Question mark - red.png" descr="Question mark - r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6288" y="5472140"/>
                <a:ext cx="334499" cy="55928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1" name="Question mark - red.png" descr="Question mark - r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0949" y="5485204"/>
                <a:ext cx="334499" cy="55928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B37314-351D-8543-A3A5-53F9090FE0CA}"/>
              </a:ext>
            </a:extLst>
          </p:cNvPr>
          <p:cNvSpPr txBox="1"/>
          <p:nvPr/>
        </p:nvSpPr>
        <p:spPr>
          <a:xfrm>
            <a:off x="1268775" y="6497956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367321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676400" y="-267731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CIGAR strings explained</a:t>
            </a:r>
          </a:p>
        </p:txBody>
      </p:sp>
      <p:pic>
        <p:nvPicPr>
          <p:cNvPr id="28675" name="Picture 4" descr="CIGAR oper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80" y="1850201"/>
            <a:ext cx="7649917" cy="285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648E99-9DA9-9644-9BCB-1340C971E48B}"/>
              </a:ext>
            </a:extLst>
          </p:cNvPr>
          <p:cNvSpPr txBox="1">
            <a:spLocks/>
          </p:cNvSpPr>
          <p:nvPr/>
        </p:nvSpPr>
        <p:spPr>
          <a:xfrm>
            <a:off x="0" y="569648"/>
            <a:ext cx="11899142" cy="1230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defRPr/>
            </a:pPr>
            <a:r>
              <a:rPr lang="en-US" sz="1800" dirty="0">
                <a:cs typeface="Calibri" panose="020F0502020204030204" pitchFamily="34" charset="0"/>
              </a:rPr>
              <a:t>The ‘CIGAR’ (</a:t>
            </a:r>
            <a:r>
              <a:rPr lang="en-US" sz="1800" b="1" u="sng" dirty="0">
                <a:cs typeface="Calibri" panose="020F0502020204030204" pitchFamily="34" charset="0"/>
              </a:rPr>
              <a:t>C</a:t>
            </a:r>
            <a:r>
              <a:rPr lang="en-US" sz="1800" dirty="0">
                <a:cs typeface="Calibri" panose="020F0502020204030204" pitchFamily="34" charset="0"/>
              </a:rPr>
              <a:t>ompact </a:t>
            </a:r>
            <a:r>
              <a:rPr lang="en-US" sz="1800" b="1" u="sng" dirty="0">
                <a:cs typeface="Calibri" panose="020F0502020204030204" pitchFamily="34" charset="0"/>
              </a:rPr>
              <a:t>I</a:t>
            </a:r>
            <a:r>
              <a:rPr lang="en-US" sz="1800" dirty="0">
                <a:cs typeface="Calibri" panose="020F0502020204030204" pitchFamily="34" charset="0"/>
              </a:rPr>
              <a:t>diosyncratic </a:t>
            </a:r>
            <a:r>
              <a:rPr lang="en-US" sz="1800" b="1" u="sng" dirty="0">
                <a:cs typeface="Calibri" panose="020F0502020204030204" pitchFamily="34" charset="0"/>
              </a:rPr>
              <a:t>G</a:t>
            </a:r>
            <a:r>
              <a:rPr lang="en-US" sz="1800" dirty="0">
                <a:cs typeface="Calibri" panose="020F0502020204030204" pitchFamily="34" charset="0"/>
              </a:rPr>
              <a:t>apped </a:t>
            </a:r>
            <a:r>
              <a:rPr lang="en-US" sz="1800" b="1" u="sng" dirty="0">
                <a:cs typeface="Calibri" panose="020F0502020204030204" pitchFamily="34" charset="0"/>
              </a:rPr>
              <a:t>A</a:t>
            </a:r>
            <a:r>
              <a:rPr lang="en-US" sz="1800" dirty="0">
                <a:cs typeface="Calibri" panose="020F0502020204030204" pitchFamily="34" charset="0"/>
              </a:rPr>
              <a:t>lignment </a:t>
            </a:r>
            <a:r>
              <a:rPr lang="en-US" sz="1800" b="1" u="sng" dirty="0">
                <a:cs typeface="Calibri" panose="020F0502020204030204" pitchFamily="34" charset="0"/>
              </a:rPr>
              <a:t>R</a:t>
            </a:r>
            <a:r>
              <a:rPr lang="en-US" sz="1800" dirty="0">
                <a:cs typeface="Calibri" panose="020F0502020204030204" pitchFamily="34" charset="0"/>
              </a:rPr>
              <a:t>eport)</a:t>
            </a:r>
          </a:p>
          <a:p>
            <a:pPr indent="0">
              <a:lnSpc>
                <a:spcPct val="120000"/>
              </a:lnSpc>
              <a:defRPr/>
            </a:pPr>
            <a:r>
              <a:rPr lang="en-US" sz="1800" dirty="0">
                <a:cs typeface="Calibri" panose="020F0502020204030204" pitchFamily="34" charset="0"/>
              </a:rPr>
              <a:t>The CIGAR string is a sequence of base lengths and associated ‘operations’ indicating which bases align to the reference (either a match or mismatch), are deleted, are inserted, represent introns, etc.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588688-32BE-4F6F-F488-03F420134CEC}"/>
              </a:ext>
            </a:extLst>
          </p:cNvPr>
          <p:cNvGrpSpPr/>
          <p:nvPr/>
        </p:nvGrpSpPr>
        <p:grpSpPr>
          <a:xfrm>
            <a:off x="1234227" y="4372670"/>
            <a:ext cx="6523735" cy="1230762"/>
            <a:chOff x="1804982" y="2996092"/>
            <a:chExt cx="4542841" cy="758659"/>
          </a:xfrm>
        </p:grpSpPr>
        <p:sp>
          <p:nvSpPr>
            <p:cNvPr id="9" name="ACTTTTCATCCCTAAA---CAACC---CTGTGTTTTCCC…">
              <a:extLst>
                <a:ext uri="{FF2B5EF4-FFF2-40B4-BE49-F238E27FC236}">
                  <a16:creationId xmlns:a16="http://schemas.microsoft.com/office/drawing/2014/main" id="{73B28DBF-DDB9-C18D-F6A4-63CE7569C79B}"/>
                </a:ext>
              </a:extLst>
            </p:cNvPr>
            <p:cNvSpPr txBox="1"/>
            <p:nvPr/>
          </p:nvSpPr>
          <p:spPr>
            <a:xfrm>
              <a:off x="2635131" y="2996092"/>
              <a:ext cx="3712692" cy="7586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/>
            <a:p>
              <a:pPr algn="l">
                <a:defRPr sz="2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547" dirty="0"/>
                <a:t>ACTTTTCATCCCTAAA---CAACC---CTGTGTTTTCCC</a:t>
              </a:r>
            </a:p>
            <a:p>
              <a:pPr algn="l">
                <a:defRPr sz="2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547" dirty="0"/>
                <a:t>AC</a:t>
              </a:r>
              <a:r>
                <a:rPr sz="1547" dirty="0">
                  <a:solidFill>
                    <a:srgbClr val="FF0000"/>
                  </a:solidFill>
                </a:rPr>
                <a:t>CGG</a:t>
              </a:r>
              <a:r>
                <a:rPr sz="1547" dirty="0"/>
                <a:t>TCAT</a:t>
              </a:r>
              <a:r>
                <a:rPr sz="1547" dirty="0">
                  <a:solidFill>
                    <a:srgbClr val="FF0000"/>
                  </a:solidFill>
                </a:rPr>
                <a:t>---</a:t>
              </a:r>
              <a:r>
                <a:rPr sz="1547" dirty="0"/>
                <a:t>TAAA</a:t>
              </a:r>
              <a:r>
                <a:rPr sz="1547" dirty="0">
                  <a:solidFill>
                    <a:srgbClr val="FF0000"/>
                  </a:solidFill>
                </a:rPr>
                <a:t>TTT</a:t>
              </a:r>
              <a:r>
                <a:rPr sz="1547" dirty="0"/>
                <a:t>CAACC</a:t>
              </a:r>
              <a:r>
                <a:rPr sz="1547" dirty="0">
                  <a:solidFill>
                    <a:srgbClr val="FF0000"/>
                  </a:solidFill>
                </a:rPr>
                <a:t>CTT</a:t>
              </a:r>
              <a:r>
                <a:rPr sz="1547" dirty="0"/>
                <a:t>CTGTG</a:t>
              </a:r>
              <a:r>
                <a:rPr sz="1547" dirty="0">
                  <a:solidFill>
                    <a:srgbClr val="FF0000"/>
                  </a:solidFill>
                </a:rPr>
                <a:t>AAA</a:t>
              </a:r>
              <a:r>
                <a:rPr sz="1547" dirty="0"/>
                <a:t>TCCC</a:t>
              </a:r>
            </a:p>
          </p:txBody>
        </p:sp>
        <p:sp>
          <p:nvSpPr>
            <p:cNvPr id="10" name="Reference:…">
              <a:extLst>
                <a:ext uri="{FF2B5EF4-FFF2-40B4-BE49-F238E27FC236}">
                  <a16:creationId xmlns:a16="http://schemas.microsoft.com/office/drawing/2014/main" id="{3946CECB-2912-EFE5-B1F0-C937F3BA8E25}"/>
                </a:ext>
              </a:extLst>
            </p:cNvPr>
            <p:cNvSpPr txBox="1"/>
            <p:nvPr/>
          </p:nvSpPr>
          <p:spPr>
            <a:xfrm>
              <a:off x="1804982" y="2996092"/>
              <a:ext cx="838049" cy="7586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/>
            <a:p>
              <a:pPr algn="l">
                <a:defRPr sz="2200"/>
              </a:pPr>
              <a:r>
                <a:rPr sz="1547" dirty="0"/>
                <a:t>Reference:</a:t>
              </a:r>
            </a:p>
            <a:p>
              <a:pPr algn="l">
                <a:defRPr sz="2200"/>
              </a:pPr>
              <a:r>
                <a:rPr sz="1547" dirty="0"/>
                <a:t>Sample: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F8E14D-AD22-3223-18AD-00ADA747080B}"/>
              </a:ext>
            </a:extLst>
          </p:cNvPr>
          <p:cNvGrpSpPr/>
          <p:nvPr/>
        </p:nvGrpSpPr>
        <p:grpSpPr>
          <a:xfrm>
            <a:off x="2306967" y="5093820"/>
            <a:ext cx="7088903" cy="1258560"/>
            <a:chOff x="2553487" y="3636615"/>
            <a:chExt cx="5316677" cy="943920"/>
          </a:xfrm>
        </p:grpSpPr>
        <p:sp>
          <p:nvSpPr>
            <p:cNvPr id="12" name="Line">
              <a:extLst>
                <a:ext uri="{FF2B5EF4-FFF2-40B4-BE49-F238E27FC236}">
                  <a16:creationId xmlns:a16="http://schemas.microsoft.com/office/drawing/2014/main" id="{9EB01A47-855F-0297-44EC-9904393632D7}"/>
                </a:ext>
              </a:extLst>
            </p:cNvPr>
            <p:cNvSpPr/>
            <p:nvPr/>
          </p:nvSpPr>
          <p:spPr>
            <a:xfrm>
              <a:off x="2673169" y="3758840"/>
              <a:ext cx="3402211" cy="0"/>
            </a:xfrm>
            <a:prstGeom prst="line">
              <a:avLst/>
            </a:prstGeom>
            <a:ln w="25400">
              <a:solidFill>
                <a:srgbClr val="A6AAA9"/>
              </a:solidFill>
              <a:custDash>
                <a:ds d="200000" sp="200000"/>
              </a:custDash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DCB8E49E-CDF2-154E-B994-1EF440197F25}"/>
                </a:ext>
              </a:extLst>
            </p:cNvPr>
            <p:cNvSpPr/>
            <p:nvPr/>
          </p:nvSpPr>
          <p:spPr>
            <a:xfrm flipV="1">
              <a:off x="2643031" y="3636615"/>
              <a:ext cx="1" cy="24445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5C82B2AC-B54D-E7CD-C7AF-ACA3342F03C1}"/>
                </a:ext>
              </a:extLst>
            </p:cNvPr>
            <p:cNvSpPr/>
            <p:nvPr/>
          </p:nvSpPr>
          <p:spPr>
            <a:xfrm flipV="1">
              <a:off x="5054047" y="3636615"/>
              <a:ext cx="1" cy="24445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5F5E4801-1D90-98D8-8B98-B3CDC887FF62}"/>
                </a:ext>
              </a:extLst>
            </p:cNvPr>
            <p:cNvSpPr/>
            <p:nvPr/>
          </p:nvSpPr>
          <p:spPr>
            <a:xfrm flipV="1">
              <a:off x="3440006" y="3636615"/>
              <a:ext cx="1" cy="24445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3527982F-EAF7-5FD1-2D60-7D65EA4812D1}"/>
                </a:ext>
              </a:extLst>
            </p:cNvPr>
            <p:cNvSpPr/>
            <p:nvPr/>
          </p:nvSpPr>
          <p:spPr>
            <a:xfrm flipV="1">
              <a:off x="3734685" y="3636615"/>
              <a:ext cx="1" cy="24445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CE98F4C1-0FB6-8D44-476C-EC458F65FEFF}"/>
                </a:ext>
              </a:extLst>
            </p:cNvPr>
            <p:cNvSpPr/>
            <p:nvPr/>
          </p:nvSpPr>
          <p:spPr>
            <a:xfrm flipV="1">
              <a:off x="4062851" y="3636615"/>
              <a:ext cx="1" cy="24445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1D5B8944-2A6D-755C-C6B9-3857BDE77304}"/>
                </a:ext>
              </a:extLst>
            </p:cNvPr>
            <p:cNvSpPr/>
            <p:nvPr/>
          </p:nvSpPr>
          <p:spPr>
            <a:xfrm flipV="1">
              <a:off x="4344136" y="3636615"/>
              <a:ext cx="1" cy="24445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CBA8968B-EA9D-723A-C0A7-5F098668C491}"/>
                </a:ext>
              </a:extLst>
            </p:cNvPr>
            <p:cNvSpPr/>
            <p:nvPr/>
          </p:nvSpPr>
          <p:spPr>
            <a:xfrm flipV="1">
              <a:off x="4772761" y="3636615"/>
              <a:ext cx="1" cy="24445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A8E98886-E8C7-5375-C6A8-D83003956DF3}"/>
                </a:ext>
              </a:extLst>
            </p:cNvPr>
            <p:cNvSpPr/>
            <p:nvPr/>
          </p:nvSpPr>
          <p:spPr>
            <a:xfrm flipV="1">
              <a:off x="6105517" y="3636615"/>
              <a:ext cx="1" cy="24445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1" name="9M">
              <a:extLst>
                <a:ext uri="{FF2B5EF4-FFF2-40B4-BE49-F238E27FC236}">
                  <a16:creationId xmlns:a16="http://schemas.microsoft.com/office/drawing/2014/main" id="{BE6082A3-C046-878A-C020-83567752CBB0}"/>
                </a:ext>
              </a:extLst>
            </p:cNvPr>
            <p:cNvSpPr txBox="1"/>
            <p:nvPr/>
          </p:nvSpPr>
          <p:spPr>
            <a:xfrm>
              <a:off x="2881594" y="3798222"/>
              <a:ext cx="313153" cy="23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547" dirty="0"/>
                <a:t>9M</a:t>
              </a:r>
            </a:p>
          </p:txBody>
        </p:sp>
        <p:sp>
          <p:nvSpPr>
            <p:cNvPr id="22" name="3I">
              <a:extLst>
                <a:ext uri="{FF2B5EF4-FFF2-40B4-BE49-F238E27FC236}">
                  <a16:creationId xmlns:a16="http://schemas.microsoft.com/office/drawing/2014/main" id="{40979196-98B8-51EE-C973-3F467ED9CF43}"/>
                </a:ext>
              </a:extLst>
            </p:cNvPr>
            <p:cNvSpPr txBox="1"/>
            <p:nvPr/>
          </p:nvSpPr>
          <p:spPr>
            <a:xfrm>
              <a:off x="4097147" y="3798221"/>
              <a:ext cx="313153" cy="23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547" dirty="0"/>
                <a:t>3I</a:t>
              </a:r>
            </a:p>
          </p:txBody>
        </p:sp>
        <p:sp>
          <p:nvSpPr>
            <p:cNvPr id="23" name="4M">
              <a:extLst>
                <a:ext uri="{FF2B5EF4-FFF2-40B4-BE49-F238E27FC236}">
                  <a16:creationId xmlns:a16="http://schemas.microsoft.com/office/drawing/2014/main" id="{E9736565-35DD-22B1-9E03-2BB33B2C0D05}"/>
                </a:ext>
              </a:extLst>
            </p:cNvPr>
            <p:cNvSpPr txBox="1"/>
            <p:nvPr/>
          </p:nvSpPr>
          <p:spPr>
            <a:xfrm>
              <a:off x="3753048" y="3798222"/>
              <a:ext cx="313153" cy="23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547" dirty="0"/>
                <a:t>4M</a:t>
              </a:r>
            </a:p>
          </p:txBody>
        </p:sp>
        <p:sp>
          <p:nvSpPr>
            <p:cNvPr id="24" name="2M3X4M">
              <a:extLst>
                <a:ext uri="{FF2B5EF4-FFF2-40B4-BE49-F238E27FC236}">
                  <a16:creationId xmlns:a16="http://schemas.microsoft.com/office/drawing/2014/main" id="{1DF872B2-9BE4-EB87-5803-465ED0B15F51}"/>
                </a:ext>
              </a:extLst>
            </p:cNvPr>
            <p:cNvSpPr txBox="1"/>
            <p:nvPr/>
          </p:nvSpPr>
          <p:spPr>
            <a:xfrm>
              <a:off x="2553487" y="4347874"/>
              <a:ext cx="832498" cy="23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547" dirty="0"/>
                <a:t>2M3X4M</a:t>
              </a:r>
            </a:p>
          </p:txBody>
        </p:sp>
        <p:sp>
          <p:nvSpPr>
            <p:cNvPr id="25" name="9M3D4M3I5M3I12M">
              <a:extLst>
                <a:ext uri="{FF2B5EF4-FFF2-40B4-BE49-F238E27FC236}">
                  <a16:creationId xmlns:a16="http://schemas.microsoft.com/office/drawing/2014/main" id="{4CB9BB6B-A839-A585-B680-D68F28C272CC}"/>
                </a:ext>
              </a:extLst>
            </p:cNvPr>
            <p:cNvSpPr txBox="1"/>
            <p:nvPr/>
          </p:nvSpPr>
          <p:spPr>
            <a:xfrm>
              <a:off x="6326067" y="3638422"/>
              <a:ext cx="1544097" cy="23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547" dirty="0"/>
                <a:t>9M3D4M3I5M3I12M</a:t>
              </a:r>
            </a:p>
          </p:txBody>
        </p:sp>
        <p:sp>
          <p:nvSpPr>
            <p:cNvPr id="26" name="5M">
              <a:extLst>
                <a:ext uri="{FF2B5EF4-FFF2-40B4-BE49-F238E27FC236}">
                  <a16:creationId xmlns:a16="http://schemas.microsoft.com/office/drawing/2014/main" id="{AFCF3797-D7D3-DF45-AF5E-A2BA72FABDD6}"/>
                </a:ext>
              </a:extLst>
            </p:cNvPr>
            <p:cNvSpPr txBox="1"/>
            <p:nvPr/>
          </p:nvSpPr>
          <p:spPr>
            <a:xfrm>
              <a:off x="4431606" y="3798222"/>
              <a:ext cx="313153" cy="23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547" dirty="0"/>
                <a:t>5M</a:t>
              </a:r>
            </a:p>
          </p:txBody>
        </p:sp>
        <p:sp>
          <p:nvSpPr>
            <p:cNvPr id="27" name="12M">
              <a:extLst>
                <a:ext uri="{FF2B5EF4-FFF2-40B4-BE49-F238E27FC236}">
                  <a16:creationId xmlns:a16="http://schemas.microsoft.com/office/drawing/2014/main" id="{72A64F11-3E30-728C-E209-969CC2D56701}"/>
                </a:ext>
              </a:extLst>
            </p:cNvPr>
            <p:cNvSpPr txBox="1"/>
            <p:nvPr/>
          </p:nvSpPr>
          <p:spPr>
            <a:xfrm>
              <a:off x="5434982" y="3798222"/>
              <a:ext cx="368350" cy="23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547" dirty="0"/>
                <a:t>12M</a:t>
              </a:r>
            </a:p>
          </p:txBody>
        </p:sp>
        <p:sp>
          <p:nvSpPr>
            <p:cNvPr id="28" name="3I">
              <a:extLst>
                <a:ext uri="{FF2B5EF4-FFF2-40B4-BE49-F238E27FC236}">
                  <a16:creationId xmlns:a16="http://schemas.microsoft.com/office/drawing/2014/main" id="{1425741D-AF15-5AAC-3873-8418DC167090}"/>
                </a:ext>
              </a:extLst>
            </p:cNvPr>
            <p:cNvSpPr txBox="1"/>
            <p:nvPr/>
          </p:nvSpPr>
          <p:spPr>
            <a:xfrm>
              <a:off x="4825530" y="3798221"/>
              <a:ext cx="313153" cy="23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547" dirty="0"/>
                <a:t>3I</a:t>
              </a:r>
            </a:p>
          </p:txBody>
        </p:sp>
        <p:sp>
          <p:nvSpPr>
            <p:cNvPr id="29" name="3D">
              <a:extLst>
                <a:ext uri="{FF2B5EF4-FFF2-40B4-BE49-F238E27FC236}">
                  <a16:creationId xmlns:a16="http://schemas.microsoft.com/office/drawing/2014/main" id="{4354B538-92EC-ADA2-B9C3-EC7D8DDE96C0}"/>
                </a:ext>
              </a:extLst>
            </p:cNvPr>
            <p:cNvSpPr txBox="1"/>
            <p:nvPr/>
          </p:nvSpPr>
          <p:spPr>
            <a:xfrm>
              <a:off x="3468874" y="3798221"/>
              <a:ext cx="313153" cy="23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547" dirty="0"/>
                <a:t>3D</a:t>
              </a:r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3AAABF95-1A33-D109-DACA-57BB35331A36}"/>
                </a:ext>
              </a:extLst>
            </p:cNvPr>
            <p:cNvSpPr/>
            <p:nvPr/>
          </p:nvSpPr>
          <p:spPr>
            <a:xfrm flipV="1">
              <a:off x="2742267" y="4055096"/>
              <a:ext cx="234980" cy="234979"/>
            </a:xfrm>
            <a:prstGeom prst="line">
              <a:avLst/>
            </a:prstGeom>
            <a:ln w="25400">
              <a:solidFill>
                <a:srgbClr val="A6AAA9"/>
              </a:solidFill>
              <a:custDash>
                <a:ds d="200000" sp="200000"/>
              </a:custDash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8B1EDCBA-E0F4-E2B2-609C-FE7F299B7C0A}"/>
                </a:ext>
              </a:extLst>
            </p:cNvPr>
            <p:cNvSpPr/>
            <p:nvPr/>
          </p:nvSpPr>
          <p:spPr>
            <a:xfrm flipH="1" flipV="1">
              <a:off x="3023552" y="4055096"/>
              <a:ext cx="234980" cy="234979"/>
            </a:xfrm>
            <a:prstGeom prst="line">
              <a:avLst/>
            </a:prstGeom>
            <a:ln w="25400">
              <a:solidFill>
                <a:srgbClr val="A6AAA9"/>
              </a:solidFill>
              <a:custDash>
                <a:ds d="200000" sp="200000"/>
              </a:custDash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</p:grpSp>
    </p:spTree>
    <p:extLst>
      <p:ext uri="{BB962C8B-B14F-4D97-AF65-F5344CB8AC3E}">
        <p14:creationId xmlns:p14="http://schemas.microsoft.com/office/powerpoint/2010/main" val="481067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CRAM files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659567" y="1116013"/>
            <a:ext cx="6405601" cy="50212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CRAM is an ultra-compressed version of a BAM file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Usually between 30-60% smaller than the corresponding BAM</a:t>
            </a:r>
          </a:p>
          <a:p>
            <a:pPr lvl="1">
              <a:defRPr/>
            </a:pP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Stores “diffs” from the reference genome 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requires the matching reference genome to restore original data!</a:t>
            </a:r>
          </a:p>
          <a:p>
            <a:pPr lvl="1">
              <a:defRPr/>
            </a:pP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Base quality binning may be used as well</a:t>
            </a:r>
          </a:p>
          <a:p>
            <a:pPr>
              <a:defRPr/>
            </a:pP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Some tools still require conversion back to bam</a:t>
            </a:r>
          </a:p>
          <a:p>
            <a:pPr lvl="1">
              <a:defRPr/>
            </a:pP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101BB-88E9-BF42-96BB-482587C2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69" y="1323182"/>
            <a:ext cx="48167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15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676400" y="-17463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Introduction to the BED format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76400" y="1218405"/>
            <a:ext cx="8839200" cy="4984431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When working with BAM files, it is very common to want to examine a focused subset of the reference genome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e.g. the exons of a gene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These subsets are commonly specified in ‘BED’ files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  <a:hlinkClick r:id="rId2"/>
              </a:rPr>
              <a:t>https://genome.ucsc.edu/FAQ/FAQformat.html#format1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Many BAM manipulation tools accept regions of interest in BED format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Basic BED format (tab separated):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Chromosome name, start position, end position (BED3)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Coordinates in BED format are 0 based</a:t>
            </a:r>
          </a:p>
        </p:txBody>
      </p:sp>
    </p:spTree>
    <p:extLst>
      <p:ext uri="{BB962C8B-B14F-4D97-AF65-F5344CB8AC3E}">
        <p14:creationId xmlns:p14="http://schemas.microsoft.com/office/powerpoint/2010/main" val="162648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A2FCB-77EA-AB4D-9E20-3170DDBAC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73" y="36892"/>
            <a:ext cx="8406198" cy="6087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57E1B-A65B-7749-B7F5-43C4B96F9F8F}"/>
              </a:ext>
            </a:extLst>
          </p:cNvPr>
          <p:cNvSpPr txBox="1"/>
          <p:nvPr/>
        </p:nvSpPr>
        <p:spPr>
          <a:xfrm>
            <a:off x="1340789" y="6503008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3816717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676400" y="-17463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Introduction to the BED format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883578" y="1106112"/>
            <a:ext cx="10726220" cy="19739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There are several flavors of BED format: BED3, BED4, BED6, BED8, etc.</a:t>
            </a: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First 3 fields always required: chr, start, stop</a:t>
            </a: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Followed by up to 9 additional optional fields: name, score, strand, thickStart, thickEnd, itemRGB, blockCount, blockSizes, blockStarts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5D838-5297-0945-80F5-3407A9FED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0" r="71649"/>
          <a:stretch/>
        </p:blipFill>
        <p:spPr>
          <a:xfrm>
            <a:off x="2291145" y="3316705"/>
            <a:ext cx="6836816" cy="2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50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Manipulation of SAM/BAM and BED files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1676400" y="1116013"/>
            <a:ext cx="8839200" cy="50212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Several tools are used ubiquitously in sequence analysis to manipulate these files</a:t>
            </a:r>
          </a:p>
          <a:p>
            <a:endParaRPr lang="en-US" dirty="0">
              <a:latin typeface="Calibri" charset="0"/>
              <a:ea typeface="ＭＳ Ｐゴシック" charset="0"/>
            </a:endParaRPr>
          </a:p>
          <a:p>
            <a:r>
              <a:rPr lang="en-US" dirty="0">
                <a:latin typeface="Calibri" charset="0"/>
                <a:ea typeface="ＭＳ Ｐゴシック" charset="0"/>
              </a:rPr>
              <a:t>SAM/BAM files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samtools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bamtools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Picard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r>
              <a:rPr lang="en-US" dirty="0">
                <a:latin typeface="Calibri" charset="0"/>
                <a:ea typeface="ＭＳ Ｐゴシック" charset="0"/>
              </a:rPr>
              <a:t>BED files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bedtools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bedops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2D534-8C92-C44E-9D34-B1E543A1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871" y="2361105"/>
            <a:ext cx="1876785" cy="25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5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569"/>
            <a:ext cx="10515600" cy="76971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Common sources of confusion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85888"/>
            <a:ext cx="10726738" cy="51927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Genomic coordinate systems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Genome builds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Variant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786356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11850"/>
            <a:ext cx="11684000" cy="609601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Genomic coordinates – 1 vs 0 based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609602" y="2506154"/>
          <a:ext cx="10972798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1-based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0-based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Indicate a single</a:t>
                      </a:r>
                      <a:r>
                        <a:rPr lang="en-US" sz="1900" baseline="0" dirty="0"/>
                        <a:t> nucleotide</a:t>
                      </a:r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chr1:4-4</a:t>
                      </a:r>
                      <a:r>
                        <a:rPr lang="en-US" sz="1900" baseline="0" dirty="0"/>
                        <a:t>   </a:t>
                      </a:r>
                      <a:r>
                        <a:rPr lang="en-US" sz="1900" dirty="0"/>
                        <a:t>G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</a:t>
                      </a:r>
                      <a:r>
                        <a:rPr lang="en-US" sz="1900" baseline="0" dirty="0"/>
                        <a:t>:3-4   G</a:t>
                      </a:r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Indicate a range</a:t>
                      </a:r>
                      <a:r>
                        <a:rPr lang="en-US" sz="1900" baseline="0" dirty="0"/>
                        <a:t> of nucleotides</a:t>
                      </a:r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chr1:2-4   ACG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chr1:1-4   ACG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Indicate a single nucleotide</a:t>
                      </a:r>
                      <a:r>
                        <a:rPr lang="en-US" sz="1900" baseline="0" dirty="0"/>
                        <a:t> variant</a:t>
                      </a:r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chr1:5-5   T/A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chr1:4-5   T/A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3432" y="794410"/>
          <a:ext cx="11297213" cy="1813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5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75920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chr1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T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G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T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1-based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0-based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</a:t>
                      </a:r>
                    </a:p>
                  </a:txBody>
                  <a:tcPr marL="121920" marR="121920"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4270613"/>
            <a:ext cx="10972800" cy="2187997"/>
          </a:xfrm>
          <a:prstGeom prst="rect">
            <a:avLst/>
          </a:prstGeom>
        </p:spPr>
        <p:txBody>
          <a:bodyPr vert="horz" lIns="121920" tIns="60960" rIns="121920" bIns="6096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67" dirty="0">
                <a:latin typeface="Calibri" panose="020F0502020204030204" pitchFamily="34" charset="0"/>
                <a:cs typeface="Calibri" panose="020F0502020204030204" pitchFamily="34" charset="0"/>
              </a:rPr>
              <a:t>1-based : </a:t>
            </a:r>
            <a:r>
              <a:rPr lang="en-US" sz="3733" dirty="0">
                <a:latin typeface="Calibri" panose="020F0502020204030204" pitchFamily="34" charset="0"/>
                <a:cs typeface="Calibri" panose="020F0502020204030204" pitchFamily="34" charset="0"/>
              </a:rPr>
              <a:t>Single nucleotides, variant positions, or ranges are specified directly by their corresponding nucleotide numbers</a:t>
            </a:r>
          </a:p>
          <a:p>
            <a:pPr lvl="1"/>
            <a:r>
              <a:rPr lang="en-US" sz="3733" dirty="0">
                <a:latin typeface="Calibri" panose="020F0502020204030204" pitchFamily="34" charset="0"/>
                <a:cs typeface="Calibri" panose="020F0502020204030204" pitchFamily="34" charset="0"/>
              </a:rPr>
              <a:t>GFF, SAM, VCF, Ensembl browser, </a:t>
            </a:r>
            <a:r>
              <a:rPr lang="is-IS" sz="3733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br>
              <a:rPr lang="is-IS" sz="3733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7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267" dirty="0">
                <a:latin typeface="Calibri" panose="020F0502020204030204" pitchFamily="34" charset="0"/>
                <a:cs typeface="Calibri" panose="020F0502020204030204" pitchFamily="34" charset="0"/>
              </a:rPr>
              <a:t>0-based: </a:t>
            </a:r>
            <a:r>
              <a:rPr lang="en-US" sz="3733" dirty="0">
                <a:latin typeface="Calibri" panose="020F0502020204030204" pitchFamily="34" charset="0"/>
                <a:cs typeface="Calibri" panose="020F0502020204030204" pitchFamily="34" charset="0"/>
              </a:rPr>
              <a:t>Single nucleotides, variant positions, or ranges are specified by the coordinates that flank them</a:t>
            </a:r>
          </a:p>
          <a:p>
            <a:pPr lvl="1"/>
            <a:r>
              <a:rPr lang="en-US" sz="3733" dirty="0">
                <a:latin typeface="Calibri" panose="020F0502020204030204" pitchFamily="34" charset="0"/>
                <a:cs typeface="Calibri" panose="020F0502020204030204" pitchFamily="34" charset="0"/>
              </a:rPr>
              <a:t>BED, BAM, UCSC browser, </a:t>
            </a:r>
            <a:r>
              <a:rPr lang="is-IS" sz="3733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US" sz="373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97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9"/>
            <a:ext cx="10515600" cy="7697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Genome builds</a:t>
            </a:r>
          </a:p>
        </p:txBody>
      </p:sp>
      <p:pic>
        <p:nvPicPr>
          <p:cNvPr id="5" name="Picture 4" descr="lift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08" y="2381302"/>
            <a:ext cx="5261102" cy="2095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1210" y="4303868"/>
            <a:ext cx="1589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Human GRCh37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1210" y="3605536"/>
            <a:ext cx="132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Human hg19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71210" y="2705800"/>
            <a:ext cx="141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Mouse mm10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072A7-3AD8-E04E-AC76-3CBF53CE07C1}"/>
              </a:ext>
            </a:extLst>
          </p:cNvPr>
          <p:cNvSpPr txBox="1"/>
          <p:nvPr/>
        </p:nvSpPr>
        <p:spPr>
          <a:xfrm>
            <a:off x="500065" y="1362367"/>
            <a:ext cx="53006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Reference Genome builds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Current human:  GRCh38, hg38, b38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alternates:  GRCh38v2_ccdg, GRCh38_full_analysis_set_plus_decoy_hla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Previous human: GRCh37, hg19, b37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Current mouse:   GRCm38, mm10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DEA2A-4AAD-3846-98AD-0AABD6A83715}"/>
              </a:ext>
            </a:extLst>
          </p:cNvPr>
          <p:cNvSpPr txBox="1"/>
          <p:nvPr/>
        </p:nvSpPr>
        <p:spPr>
          <a:xfrm>
            <a:off x="6237713" y="1362367"/>
            <a:ext cx="143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Lift-over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C60DD-C38F-0B41-A1F0-023D0E26699D}"/>
              </a:ext>
            </a:extLst>
          </p:cNvPr>
          <p:cNvSpPr txBox="1"/>
          <p:nvPr/>
        </p:nvSpPr>
        <p:spPr>
          <a:xfrm>
            <a:off x="500065" y="5203604"/>
            <a:ext cx="952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detailed discussion of various human reference genome flavors refer here:</a:t>
            </a:r>
          </a:p>
          <a:p>
            <a:r>
              <a:rPr lang="en-US" dirty="0">
                <a:hlinkClick r:id="rId3"/>
              </a:rPr>
              <a:t>https://pmbio.org/module-02-inputs/0002/02/01/Reference_Genome/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56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07"/>
            <a:ext cx="11038490" cy="69215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Variant shifting (alignment) and parsimony/trimming</a:t>
            </a:r>
          </a:p>
        </p:txBody>
      </p:sp>
      <p:pic>
        <p:nvPicPr>
          <p:cNvPr id="5" name="Content Placeholder 4" descr="Screenshot 2018-08-04 16.17.11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" t="3590" r="2507"/>
          <a:stretch/>
        </p:blipFill>
        <p:spPr>
          <a:xfrm>
            <a:off x="241300" y="731460"/>
            <a:ext cx="7823200" cy="5553295"/>
          </a:xfrm>
        </p:spPr>
      </p:pic>
      <p:sp>
        <p:nvSpPr>
          <p:cNvPr id="6" name="Rectangle 5"/>
          <p:cNvSpPr/>
          <p:nvPr/>
        </p:nvSpPr>
        <p:spPr>
          <a:xfrm>
            <a:off x="8175625" y="1295400"/>
            <a:ext cx="375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Parsimony: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representing variant in as few nucleotides as possible without reducing the length of any allele to 0</a:t>
            </a:r>
          </a:p>
        </p:txBody>
      </p:sp>
      <p:sp>
        <p:nvSpPr>
          <p:cNvPr id="7" name="Rectangle 6"/>
          <p:cNvSpPr/>
          <p:nvPr/>
        </p:nvSpPr>
        <p:spPr>
          <a:xfrm>
            <a:off x="8175625" y="3443287"/>
            <a:ext cx="375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Left (right) aligning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shifting the start position of a variant as far to the left (right) as possible</a:t>
            </a:r>
          </a:p>
        </p:txBody>
      </p:sp>
    </p:spTree>
    <p:extLst>
      <p:ext uri="{BB962C8B-B14F-4D97-AF65-F5344CB8AC3E}">
        <p14:creationId xmlns:p14="http://schemas.microsoft.com/office/powerpoint/2010/main" val="979874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How should I sort my SAM/BAM file?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1676400" y="1116013"/>
            <a:ext cx="8839200" cy="4949825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Generally BAM files are sorted by </a:t>
            </a:r>
            <a:r>
              <a:rPr lang="en-US" u="sng" dirty="0">
                <a:latin typeface="Calibri" charset="0"/>
                <a:ea typeface="ＭＳ Ｐゴシック" charset="0"/>
              </a:rPr>
              <a:t>position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This is for performance reasons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When sorted and indexed, arbitrary positions in a massive BAM file can be accessed rapidly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r>
              <a:rPr lang="en-US" dirty="0">
                <a:latin typeface="Calibri" charset="0"/>
                <a:ea typeface="ＭＳ Ｐゴシック" charset="0"/>
              </a:rPr>
              <a:t>Certain tools require a BAM sorted by </a:t>
            </a:r>
            <a:r>
              <a:rPr lang="en-US" u="sng" dirty="0">
                <a:latin typeface="Calibri" charset="0"/>
                <a:ea typeface="ＭＳ Ｐゴシック" charset="0"/>
              </a:rPr>
              <a:t>read name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Usually this is when we need to easily identify both reads of a pair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The insert size between two reads may be large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In fusion detection we are interested in read pairs that map to different chromosomes</a:t>
            </a:r>
          </a:p>
        </p:txBody>
      </p:sp>
    </p:spTree>
    <p:extLst>
      <p:ext uri="{BB962C8B-B14F-4D97-AF65-F5344CB8AC3E}">
        <p14:creationId xmlns:p14="http://schemas.microsoft.com/office/powerpoint/2010/main" val="2140373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34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</a:pPr>
            <a:r>
              <a:rPr lang="en-US" dirty="0"/>
              <a:t>We are on a Coffee Break &amp; Networking Session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01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B9EE2-2671-B44E-B8D2-EC4ADFFB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4" y="84826"/>
            <a:ext cx="8309113" cy="6231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DD371-491F-C447-BEB1-41AB61239B95}"/>
              </a:ext>
            </a:extLst>
          </p:cNvPr>
          <p:cNvSpPr txBox="1"/>
          <p:nvPr/>
        </p:nvSpPr>
        <p:spPr>
          <a:xfrm>
            <a:off x="1320911" y="6455074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07452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E87F5-90C3-2249-A79C-211D0143D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40" y="172279"/>
            <a:ext cx="8940800" cy="5036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1C334-4C59-A04C-852A-368D12E0C25C}"/>
              </a:ext>
            </a:extLst>
          </p:cNvPr>
          <p:cNvSpPr txBox="1"/>
          <p:nvPr/>
        </p:nvSpPr>
        <p:spPr>
          <a:xfrm>
            <a:off x="254000" y="4520917"/>
            <a:ext cx="11683999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US" sz="2133" dirty="0"/>
              <a:t>FASTQ files are generally used to store short-read data from high-throughput sequencing experiments. 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endParaRPr lang="en-US" sz="2133" dirty="0"/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US" sz="2133" dirty="0"/>
              <a:t>The sequence and quality scores are usually put into a single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A66F4-4A0A-594A-B709-234FE4042FAB}"/>
              </a:ext>
            </a:extLst>
          </p:cNvPr>
          <p:cNvSpPr txBox="1"/>
          <p:nvPr/>
        </p:nvSpPr>
        <p:spPr>
          <a:xfrm>
            <a:off x="1171824" y="6463746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4411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A9004-A710-3948-B304-2ACFBEC8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19" y="6627"/>
            <a:ext cx="10408707" cy="6391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0C8BD-284A-4342-8F4B-828B9A492957}"/>
              </a:ext>
            </a:extLst>
          </p:cNvPr>
          <p:cNvSpPr txBox="1"/>
          <p:nvPr/>
        </p:nvSpPr>
        <p:spPr>
          <a:xfrm>
            <a:off x="1291094" y="6477713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18367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849BF-9D52-4F43-A323-9FB1C92B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32" y="0"/>
            <a:ext cx="8271796" cy="4813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CC40C-839A-3742-A7BB-26FEBA9D476C}"/>
              </a:ext>
            </a:extLst>
          </p:cNvPr>
          <p:cNvSpPr txBox="1"/>
          <p:nvPr/>
        </p:nvSpPr>
        <p:spPr>
          <a:xfrm>
            <a:off x="1335793" y="3823635"/>
            <a:ext cx="1016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FASTQ files encodes phred scores as ASCII characters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Phred quality scores characterize the quality of DNA sequences – these scores are assigned by the sequencer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A quality score of 20 (Q20) represents an error rate of 1 in 100 (meaning every 100 bp sequencing read may contain an error); call accuracy of 99%.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914AB-3E57-EA40-8D16-3F7E53213EEF}"/>
              </a:ext>
            </a:extLst>
          </p:cNvPr>
          <p:cNvSpPr txBox="1"/>
          <p:nvPr/>
        </p:nvSpPr>
        <p:spPr>
          <a:xfrm>
            <a:off x="1230243" y="6460409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98954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30B2D-FD94-CB40-ACAC-3AC8837C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6179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FC421-51FF-9746-A862-9ACD7CDF624D}"/>
              </a:ext>
            </a:extLst>
          </p:cNvPr>
          <p:cNvSpPr txBox="1"/>
          <p:nvPr/>
        </p:nvSpPr>
        <p:spPr>
          <a:xfrm>
            <a:off x="1241398" y="6481393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567D5-FA3B-E863-E48B-4ECC44F3151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037630" y="1212248"/>
            <a:ext cx="39497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b="1" i="0" u="none" strike="noStrike" dirty="0">
                <a:effectLst/>
                <a:latin typeface="Inter"/>
              </a:rPr>
              <a:t>Higher Q scores</a:t>
            </a:r>
            <a:r>
              <a:rPr lang="en-US" b="0" i="0" u="none" strike="noStrike" dirty="0">
                <a:effectLst/>
                <a:latin typeface="Inter"/>
              </a:rPr>
              <a:t> indicate a smaller probability of error.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u="none" strike="noStrike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Inter"/>
              </a:rPr>
              <a:t>Lower Q scores</a:t>
            </a:r>
            <a:r>
              <a:rPr lang="en-US" b="0" i="0" u="none" strike="noStrike" dirty="0">
                <a:effectLst/>
                <a:latin typeface="Inter"/>
              </a:rPr>
              <a:t> indicate lower confidence in the called base. </a:t>
            </a:r>
          </a:p>
          <a:p>
            <a:pPr lvl="1"/>
            <a:r>
              <a:rPr lang="en-US" dirty="0">
                <a:latin typeface="Inter"/>
              </a:rPr>
              <a:t>I</a:t>
            </a:r>
            <a:r>
              <a:rPr lang="en-US" b="0" i="0" u="none" strike="noStrike" dirty="0">
                <a:effectLst/>
                <a:latin typeface="Inter"/>
              </a:rPr>
              <a:t>ncreased false-positive variant calls </a:t>
            </a:r>
          </a:p>
          <a:p>
            <a:pPr lvl="1"/>
            <a:endParaRPr lang="en-US" dirty="0">
              <a:latin typeface="Inter"/>
            </a:endParaRPr>
          </a:p>
          <a:p>
            <a:r>
              <a:rPr lang="en-US" b="0" i="0" u="none" strike="noStrike" dirty="0">
                <a:effectLst/>
                <a:latin typeface="Inter"/>
              </a:rPr>
              <a:t>Q30 is a standard a benchmark for quality in next-generation sequencing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4996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5251</TotalTime>
  <Words>2609</Words>
  <Application>Microsoft Macintosh PowerPoint</Application>
  <PresentationFormat>Widescreen</PresentationFormat>
  <Paragraphs>467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Economica</vt:lpstr>
      <vt:lpstr>Inter</vt:lpstr>
      <vt:lpstr>Segoe UI</vt:lpstr>
      <vt:lpstr>Verdana</vt:lpstr>
      <vt:lpstr>Wingdings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FASTA format</vt:lpstr>
      <vt:lpstr>The goal. Easy, right?</vt:lpstr>
      <vt:lpstr>Aligning to a reference genome</vt:lpstr>
      <vt:lpstr>PowerPoint Presentation</vt:lpstr>
      <vt:lpstr>PowerPoint Presentation</vt:lpstr>
      <vt:lpstr>PowerPoint Presentation</vt:lpstr>
      <vt:lpstr>PowerPoint Presentation</vt:lpstr>
      <vt:lpstr>Paired end reads</vt:lpstr>
      <vt:lpstr>Paired end reads</vt:lpstr>
      <vt:lpstr>Paired end reads</vt:lpstr>
      <vt:lpstr>Paired end reads</vt:lpstr>
      <vt:lpstr>What needs to be stored?</vt:lpstr>
      <vt:lpstr>What needs to be stored?</vt:lpstr>
      <vt:lpstr>What needs to be stored?</vt:lpstr>
      <vt:lpstr>Store the alignment</vt:lpstr>
      <vt:lpstr>Introduction to the SAM/BAM format</vt:lpstr>
      <vt:lpstr>Use samtools to convert SAM to BAM.</vt:lpstr>
      <vt:lpstr>Example of SAM/BAM file format</vt:lpstr>
      <vt:lpstr>SAM/BAM header section</vt:lpstr>
      <vt:lpstr>A BAM file is divided in header and alignment sections</vt:lpstr>
      <vt:lpstr>A BAM file is divided in header and alignment sections</vt:lpstr>
      <vt:lpstr>SAM/BAM alignment section</vt:lpstr>
      <vt:lpstr>SAM Format – Information Fields</vt:lpstr>
      <vt:lpstr>SAM/BAM flags explained</vt:lpstr>
      <vt:lpstr>ST-E00223:32:H5J57CCXX:4:1220:14651:8868 99</vt:lpstr>
      <vt:lpstr>SAM Format – Information Fields</vt:lpstr>
      <vt:lpstr>CIGAR strings explained</vt:lpstr>
      <vt:lpstr>CRAM files</vt:lpstr>
      <vt:lpstr>Introduction to the BED format</vt:lpstr>
      <vt:lpstr>Introduction to the BED format</vt:lpstr>
      <vt:lpstr>Manipulation of SAM/BAM and BED files</vt:lpstr>
      <vt:lpstr>Common sources of confusion</vt:lpstr>
      <vt:lpstr>Genomic coordinates – 1 vs 0 based</vt:lpstr>
      <vt:lpstr>Genome builds</vt:lpstr>
      <vt:lpstr>Variant shifting (alignment) and parsimony/trimming</vt:lpstr>
      <vt:lpstr>How should I sort my SAM/BAM file?</vt:lpstr>
      <vt:lpstr>We are on a Coffee Break &amp; Networking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Cotto, Kelsy</dc:creator>
  <cp:lastModifiedBy>Gomez, Felicia</cp:lastModifiedBy>
  <cp:revision>54</cp:revision>
  <dcterms:created xsi:type="dcterms:W3CDTF">2019-02-25T20:11:31Z</dcterms:created>
  <dcterms:modified xsi:type="dcterms:W3CDTF">2025-11-09T23:56:58Z</dcterms:modified>
</cp:coreProperties>
</file>